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331" r:id="rId3"/>
    <p:sldId id="372" r:id="rId4"/>
    <p:sldId id="377" r:id="rId5"/>
    <p:sldId id="384" r:id="rId6"/>
    <p:sldId id="385" r:id="rId7"/>
    <p:sldId id="386" r:id="rId8"/>
    <p:sldId id="383" r:id="rId9"/>
    <p:sldId id="374" r:id="rId10"/>
    <p:sldId id="376" r:id="rId11"/>
    <p:sldId id="387" r:id="rId12"/>
    <p:sldId id="388" r:id="rId13"/>
    <p:sldId id="389" r:id="rId14"/>
    <p:sldId id="390" r:id="rId15"/>
    <p:sldId id="391" r:id="rId16"/>
    <p:sldId id="373" r:id="rId17"/>
    <p:sldId id="380" r:id="rId18"/>
    <p:sldId id="381" r:id="rId19"/>
    <p:sldId id="382" r:id="rId20"/>
    <p:sldId id="270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29" autoAdjust="0"/>
  </p:normalViewPr>
  <p:slideViewPr>
    <p:cSldViewPr snapToGrid="0">
      <p:cViewPr varScale="1">
        <p:scale>
          <a:sx n="70" d="100"/>
          <a:sy n="70" d="100"/>
        </p:scale>
        <p:origin x="116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0DDF3C-E424-4FBB-92A5-C81D63E18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A0D34-9D50-4BAD-B6A1-C6F3AD85FA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C1381-C26E-4870-9EE7-0A34A990F8C9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6CBAD-0F39-4534-B9ED-463877D801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F5115-F844-4616-A33E-BC72221441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EE293-A856-4106-AB34-2981ECBF6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43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634C572-1766-455F-83CA-BAADA2C83F8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6EDF43B-2FA7-48DD-85DD-2ABCC6C33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8670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defTabSz="98670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defTabSz="98670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defTabSz="98670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defTabSz="98670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defTabSz="986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defTabSz="986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defTabSz="986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defTabSz="9867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CEE15F-085D-498B-8CA2-432EE768E28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7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982" indent="-174982">
              <a:buFont typeface="Arial" charset="0"/>
              <a:buChar char="•"/>
            </a:pPr>
            <a:r>
              <a:rPr lang="en-US" dirty="0"/>
              <a:t>NIST recommends</a:t>
            </a:r>
            <a:r>
              <a:rPr lang="en-US" baseline="0" dirty="0"/>
              <a:t> viewing buildings and the physical infrastructure systems that communities depend upon more broadly -- as vital parts of systems that enable and support social and economic needs and functions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By considering the community as a system and understanding its priorities and dependencies, it is possible to establish performance goals for buildings and infrastructure for times when hazards occur that allow the community recover resiliently.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Resilience planning provides a means to integrate community goals and plans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62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982" indent="-174982">
              <a:buFont typeface="Arial" charset="0"/>
              <a:buChar char="•"/>
            </a:pPr>
            <a:r>
              <a:rPr lang="en-US" dirty="0"/>
              <a:t>Working</a:t>
            </a:r>
            <a:r>
              <a:rPr lang="en-US" baseline="0" dirty="0"/>
              <a:t> with communities and technical experts across the country, they’ve come up with a Planning Guide that is now beginning to be used by communities to improve their resilience.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It’s based on a straightforward 6-step process shown here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The Guide contains a wealth of information about buildings and infrastructure systems including communications, transportation, energy, water and wastewater.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1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982" indent="-174982" defTabSz="933237">
              <a:buFont typeface="Arial" charset="0"/>
              <a:buChar char="•"/>
              <a:defRPr/>
            </a:pPr>
            <a:r>
              <a:rPr lang="en-US" dirty="0"/>
              <a:t>They’ve also just</a:t>
            </a:r>
            <a:r>
              <a:rPr lang="en-US" baseline="0" dirty="0"/>
              <a:t> released </a:t>
            </a:r>
            <a:r>
              <a:rPr lang="en-US" dirty="0"/>
              <a:t>a downloadable, software-based tool for selecting cost-effective community resilience projects.</a:t>
            </a:r>
          </a:p>
          <a:p>
            <a:pPr marL="174982" indent="-174982" defTabSz="933237">
              <a:buFont typeface="Arial" charset="0"/>
              <a:buChar char="•"/>
              <a:defRPr/>
            </a:pPr>
            <a:r>
              <a:rPr lang="en-US" dirty="0"/>
              <a:t>The tool, and the methodology it is based on, recognize that many investment decisions will need to meet multiple objectives, with resilience being one.</a:t>
            </a:r>
          </a:p>
          <a:p>
            <a:pPr marL="174982" indent="-174982" defTabSz="933237">
              <a:buFont typeface="Arial" charset="0"/>
              <a:buChar char="•"/>
              <a:defRPr/>
            </a:pPr>
            <a:r>
              <a:rPr lang="en-US" dirty="0"/>
              <a:t>The tool allows the user to evaluate the costs, resilience benefits (e.g., losses avoided) as well as other economic benefits (e.g., reduced traffic congestion) and non-economic benefits (recreation space, connecting neighborhoods) of candidate projects.</a:t>
            </a:r>
          </a:p>
          <a:p>
            <a:pPr marL="174982" indent="-174982" defTabSz="933237">
              <a:buFont typeface="Arial" charset="0"/>
              <a:buChar char="•"/>
              <a:defRPr/>
            </a:pPr>
            <a:r>
              <a:rPr lang="en-US" dirty="0"/>
              <a:t>The tool can be used by itself but is intended as a companion to the Community Resilience Planning Guide to support evaluation of candidate projects to improve resilience.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88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3237">
              <a:defRPr/>
            </a:pPr>
            <a:r>
              <a:rPr lang="en-US" dirty="0"/>
              <a:t>Here’s how you can get more information about the Guide, the software tool, and who to contact at NIST for more information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1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7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0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02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91636" indent="-291636">
              <a:buFont typeface="Arial" panose="020B0604020202020204" pitchFamily="34" charset="0"/>
              <a:buChar char="•"/>
            </a:pPr>
            <a:r>
              <a:rPr lang="en-US" dirty="0"/>
              <a:t>Document builder section allows users to produce a persuasive document tailored to their specific community designed to make the case for using trees to help manage </a:t>
            </a:r>
            <a:r>
              <a:rPr lang="en-US" dirty="0" err="1"/>
              <a:t>stormwater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22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F43B-2FA7-48DD-85DD-2ABCC6C33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7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2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1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9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0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DF43B-2FA7-48DD-85DD-2ABCC6C336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38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96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2898" indent="-301115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4459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86242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68026" indent="-240892" defTabSz="9819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49809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31593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13376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95160" indent="-240892" defTabSz="9819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7998B5-D01B-49EE-A464-DDC2C703A326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4982" indent="-174982">
              <a:buFont typeface="Arial" charset="0"/>
              <a:buChar char="•"/>
            </a:pPr>
            <a:r>
              <a:rPr lang="en-US" dirty="0"/>
              <a:t>Perhaps more than any other</a:t>
            </a:r>
            <a:r>
              <a:rPr lang="en-US" baseline="0" dirty="0"/>
              <a:t> area of the country, Florida knows that r</a:t>
            </a:r>
            <a:r>
              <a:rPr lang="en-US" dirty="0"/>
              <a:t>esilience</a:t>
            </a:r>
            <a:r>
              <a:rPr lang="en-US" baseline="0" dirty="0"/>
              <a:t> to hazards of all kinds is a challenge for communities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NARC has made that an important part of our agenda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Here’s a summary that captures some of the key hazards and issues that communities face</a:t>
            </a:r>
          </a:p>
          <a:p>
            <a:pPr marL="174982" indent="-174982">
              <a:buFont typeface="Arial" charset="0"/>
              <a:buChar char="•"/>
            </a:pPr>
            <a:r>
              <a:rPr lang="en-US" baseline="0" dirty="0"/>
              <a:t>This slide comes from the National Institute of Standards and Technology, or NIST </a:t>
            </a:r>
            <a:r>
              <a:rPr lang="mr-IN" baseline="0" dirty="0"/>
              <a:t>–</a:t>
            </a:r>
            <a:r>
              <a:rPr lang="en-US" baseline="0" dirty="0"/>
              <a:t> a federal non-regulatory agency that provides some very practical resources that can help you and your communities plan to be more resilient. 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49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508000" y="0"/>
            <a:ext cx="0" cy="6858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203200" y="0"/>
            <a:ext cx="0" cy="6858000"/>
          </a:xfrm>
          <a:prstGeom prst="line">
            <a:avLst/>
          </a:prstGeom>
          <a:noFill/>
          <a:ln w="127000">
            <a:solidFill>
              <a:srgbClr val="5A97B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796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6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3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2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8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4F8A-A2E1-472D-AA82-4E3404968D6B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D306-812A-42C8-BC48-E41DFDD73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resilience@nist.gov" TargetMode="External"/><Relationship Id="rId5" Type="http://schemas.openxmlformats.org/officeDocument/2006/relationships/hyperlink" Target="https://www.nist.gov/topics/community-resilience/community-resilience-planning-guide" TargetMode="External"/><Relationship Id="rId4" Type="http://schemas.openxmlformats.org/officeDocument/2006/relationships/hyperlink" Target="https://www.nist.gov/topics/community-resilienc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eetsforthefutur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://treesandstormwater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leslie@nar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24263" y="1562100"/>
            <a:ext cx="10283252" cy="44468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4400" b="1" dirty="0"/>
              <a:t>2018: What’s Ahead for Regions </a:t>
            </a:r>
            <a:endParaRPr lang="en-US" sz="2000" b="1" dirty="0"/>
          </a:p>
          <a:p>
            <a:pPr marL="0" indent="0" algn="ctr">
              <a:buNone/>
              <a:defRPr/>
            </a:pPr>
            <a:endParaRPr lang="en-US" b="1" dirty="0">
              <a:solidFill>
                <a:srgbClr val="5A97B0"/>
              </a:solidFill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5A97B0"/>
                </a:solidFill>
              </a:rPr>
              <a:t>Florida Association of Regional Councils </a:t>
            </a:r>
            <a:br>
              <a:rPr lang="en-US" sz="3200" b="1" dirty="0">
                <a:solidFill>
                  <a:srgbClr val="5A97B0"/>
                </a:solidFill>
              </a:rPr>
            </a:br>
            <a:r>
              <a:rPr lang="en-US" sz="2000" b="1" dirty="0"/>
              <a:t>January 12, 2018</a:t>
            </a:r>
          </a:p>
          <a:p>
            <a:pPr marL="0" indent="0" algn="ctr">
              <a:buNone/>
              <a:defRPr/>
            </a:pPr>
            <a:endParaRPr lang="en-US" sz="2000" b="1" dirty="0">
              <a:solidFill>
                <a:srgbClr val="5A97B0"/>
              </a:solidFill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5A97B0"/>
                </a:solidFill>
              </a:rPr>
              <a:t>Presented by:</a:t>
            </a:r>
          </a:p>
          <a:p>
            <a:pPr marL="0" indent="0" algn="ctr">
              <a:buNone/>
              <a:defRPr/>
            </a:pPr>
            <a:r>
              <a:rPr lang="en-US" b="1" dirty="0"/>
              <a:t>Leslie Wollack, Executive Director</a:t>
            </a:r>
            <a:br>
              <a:rPr lang="en-US" b="1" dirty="0"/>
            </a:br>
            <a:r>
              <a:rPr lang="en-US" b="1" dirty="0"/>
              <a:t>National Association of Regional Councils</a:t>
            </a:r>
            <a:endParaRPr lang="en-US" dirty="0"/>
          </a:p>
        </p:txBody>
      </p:sp>
      <p:pic>
        <p:nvPicPr>
          <p:cNvPr id="9220" name="Picture 10" descr="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026"/>
            <a:ext cx="4114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965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3283" y="293915"/>
            <a:ext cx="4305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cs typeface="Arial" panose="020B0604020202020204" pitchFamily="34" charset="0"/>
              </a:rPr>
              <a:t>Water</a:t>
            </a:r>
          </a:p>
        </p:txBody>
      </p:sp>
      <p:pic>
        <p:nvPicPr>
          <p:cNvPr id="4" name="Picture 10" descr="NEW-logo">
            <a:extLst>
              <a:ext uri="{FF2B5EF4-FFF2-40B4-BE49-F238E27FC236}">
                <a16:creationId xmlns:a16="http://schemas.microsoft.com/office/drawing/2014/main" id="{7875A218-D0E2-454D-9A55-3361D0F7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BFE087-CF1A-40C1-AD9A-385B48F23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8" y="1063357"/>
            <a:ext cx="6996619" cy="46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1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767416" y="132273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+mn-lt"/>
              </a:rPr>
              <a:t>National Institute of Standards and Technology (NIST): Challenges in Community Resilience</a:t>
            </a:r>
          </a:p>
          <a:p>
            <a:pPr algn="ctr" eaLnBrk="1" hangingPunct="1"/>
            <a:endParaRPr lang="en-US" sz="4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465" y="17373"/>
            <a:ext cx="1121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622277C1-E244-4417-B2ED-053BD5C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274A00-E127-46D2-9763-84F044604024}"/>
              </a:ext>
            </a:extLst>
          </p:cNvPr>
          <p:cNvSpPr txBox="1"/>
          <p:nvPr/>
        </p:nvSpPr>
        <p:spPr>
          <a:xfrm>
            <a:off x="765175" y="1217702"/>
            <a:ext cx="109004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should the community be resilient to?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to account for interconnected nature of social systems, buildings, and infrastructure?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to identify performance gaps (“measure”) resilience?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70B4F-69AD-4269-BF80-5BF62A575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333" y="3464005"/>
            <a:ext cx="4537424" cy="3241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58021C-9154-4582-AA0C-9ECC58A7B563}"/>
              </a:ext>
            </a:extLst>
          </p:cNvPr>
          <p:cNvSpPr txBox="1"/>
          <p:nvPr/>
        </p:nvSpPr>
        <p:spPr>
          <a:xfrm>
            <a:off x="2427514" y="3962824"/>
            <a:ext cx="21118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Technological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Human-caused hazards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Degradation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683D1A-FB96-4B61-BD12-F384AD7EFFCB}"/>
              </a:ext>
            </a:extLst>
          </p:cNvPr>
          <p:cNvSpPr txBox="1"/>
          <p:nvPr/>
        </p:nvSpPr>
        <p:spPr>
          <a:xfrm>
            <a:off x="7748664" y="4378321"/>
            <a:ext cx="211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Hazard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</a:t>
            </a:r>
          </a:p>
        </p:txBody>
      </p:sp>
    </p:spTree>
    <p:extLst>
      <p:ext uri="{BB962C8B-B14F-4D97-AF65-F5344CB8AC3E}">
        <p14:creationId xmlns:p14="http://schemas.microsoft.com/office/powerpoint/2010/main" val="117379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610305" y="23936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NIST: Why Community Resilience?</a:t>
            </a:r>
          </a:p>
          <a:p>
            <a:pPr algn="ctr" eaLnBrk="1" hangingPunct="1"/>
            <a:endParaRPr lang="en-US" sz="4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465" y="849822"/>
            <a:ext cx="1121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622277C1-E244-4417-B2ED-053BD5C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274A00-E127-46D2-9763-84F044604024}"/>
              </a:ext>
            </a:extLst>
          </p:cNvPr>
          <p:cNvSpPr txBox="1"/>
          <p:nvPr/>
        </p:nvSpPr>
        <p:spPr>
          <a:xfrm>
            <a:off x="770552" y="619994"/>
            <a:ext cx="1090048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Communities are socio-technical systems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Buildings and infrastructure enable social and economic function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Social and economic needs and functions should drive the goals for performance of buildings and physical infrastructure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communities are exposed to hazards that can cause disruption to social and economic activity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05C7F5-B938-4261-AEA0-23229E06E517}"/>
              </a:ext>
            </a:extLst>
          </p:cNvPr>
          <p:cNvGrpSpPr/>
          <p:nvPr/>
        </p:nvGrpSpPr>
        <p:grpSpPr>
          <a:xfrm>
            <a:off x="2557410" y="3648069"/>
            <a:ext cx="7077180" cy="2715243"/>
            <a:chOff x="71920" y="2101851"/>
            <a:chExt cx="9436239" cy="3620324"/>
          </a:xfrm>
        </p:grpSpPr>
        <p:pic>
          <p:nvPicPr>
            <p:cNvPr id="16" name="Picture 15" descr="swirlchart.png">
              <a:extLst>
                <a:ext uri="{FF2B5EF4-FFF2-40B4-BE49-F238E27FC236}">
                  <a16:creationId xmlns:a16="http://schemas.microsoft.com/office/drawing/2014/main" id="{4E060E6D-A6C2-477E-A48C-793BD6EEE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850" y="2157028"/>
              <a:ext cx="3669334" cy="3565147"/>
            </a:xfrm>
            <a:prstGeom prst="rect">
              <a:avLst/>
            </a:prstGeom>
          </p:spPr>
        </p:pic>
        <p:sp>
          <p:nvSpPr>
            <p:cNvPr id="17" name="Right Arrow 5">
              <a:extLst>
                <a:ext uri="{FF2B5EF4-FFF2-40B4-BE49-F238E27FC236}">
                  <a16:creationId xmlns:a16="http://schemas.microsoft.com/office/drawing/2014/main" id="{C9D4C147-5BD5-49A3-9793-5CA96374A985}"/>
                </a:ext>
              </a:extLst>
            </p:cNvPr>
            <p:cNvSpPr/>
            <p:nvPr/>
          </p:nvSpPr>
          <p:spPr>
            <a:xfrm>
              <a:off x="3467100" y="3127770"/>
              <a:ext cx="1676400" cy="160020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624893-8249-46C0-AE6B-4107E5378F6D}"/>
                </a:ext>
              </a:extLst>
            </p:cNvPr>
            <p:cNvSpPr txBox="1"/>
            <p:nvPr/>
          </p:nvSpPr>
          <p:spPr>
            <a:xfrm>
              <a:off x="3695700" y="3544670"/>
              <a:ext cx="1447800" cy="67710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Functional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Requirements</a:t>
              </a:r>
            </a:p>
          </p:txBody>
        </p:sp>
        <p:pic>
          <p:nvPicPr>
            <p:cNvPr id="19" name="Picture 18" descr="bizgovind.png">
              <a:extLst>
                <a:ext uri="{FF2B5EF4-FFF2-40B4-BE49-F238E27FC236}">
                  <a16:creationId xmlns:a16="http://schemas.microsoft.com/office/drawing/2014/main" id="{D3EFAA05-E0F0-415C-A0DB-EA2C842D8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801" y="2101851"/>
              <a:ext cx="4111748" cy="342265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E2F0E3-95CE-4855-BAEF-D8F0C4D508EA}"/>
                </a:ext>
              </a:extLst>
            </p:cNvPr>
            <p:cNvSpPr txBox="1"/>
            <p:nvPr/>
          </p:nvSpPr>
          <p:spPr>
            <a:xfrm>
              <a:off x="2940050" y="5026990"/>
              <a:ext cx="14922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Business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C30AC5-BA84-4D7A-B23C-1C1BEE3B5080}"/>
                </a:ext>
              </a:extLst>
            </p:cNvPr>
            <p:cNvSpPr txBox="1"/>
            <p:nvPr/>
          </p:nvSpPr>
          <p:spPr>
            <a:xfrm>
              <a:off x="2927349" y="2537004"/>
              <a:ext cx="14922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Government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962551-E16E-4AF9-B682-121E4ACDDA10}"/>
                </a:ext>
              </a:extLst>
            </p:cNvPr>
            <p:cNvSpPr txBox="1"/>
            <p:nvPr/>
          </p:nvSpPr>
          <p:spPr>
            <a:xfrm>
              <a:off x="71920" y="2800350"/>
              <a:ext cx="14922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Citizens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8952BD-B527-4450-81BF-F851FA34C8F7}"/>
                </a:ext>
              </a:extLst>
            </p:cNvPr>
            <p:cNvSpPr txBox="1"/>
            <p:nvPr/>
          </p:nvSpPr>
          <p:spPr>
            <a:xfrm>
              <a:off x="593161" y="5208035"/>
              <a:ext cx="14922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Industry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59CE14-4DBE-4BA9-B38D-18209A74D8E8}"/>
                </a:ext>
              </a:extLst>
            </p:cNvPr>
            <p:cNvSpPr txBox="1"/>
            <p:nvPr/>
          </p:nvSpPr>
          <p:spPr>
            <a:xfrm>
              <a:off x="7622209" y="2431018"/>
              <a:ext cx="188595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uLnTx/>
                  <a:uFillTx/>
                  <a:latin typeface="Arial Narrow"/>
                  <a:ea typeface="+mn-ea"/>
                  <a:cs typeface="Arial Narrow"/>
                </a:rPr>
                <a:t>Transportation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261884-4725-494A-9D37-847253043DAF}"/>
                </a:ext>
              </a:extLst>
            </p:cNvPr>
            <p:cNvSpPr txBox="1"/>
            <p:nvPr/>
          </p:nvSpPr>
          <p:spPr>
            <a:xfrm>
              <a:off x="4855766" y="2502839"/>
              <a:ext cx="11747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Energy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DF0EFD-C3C9-46CE-968F-112477980139}"/>
                </a:ext>
              </a:extLst>
            </p:cNvPr>
            <p:cNvSpPr txBox="1"/>
            <p:nvPr/>
          </p:nvSpPr>
          <p:spPr>
            <a:xfrm>
              <a:off x="4572002" y="4768850"/>
              <a:ext cx="11747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Structures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DDF11E-0E2A-4B5E-8FE0-EE8C3E580F25}"/>
                </a:ext>
              </a:extLst>
            </p:cNvPr>
            <p:cNvSpPr txBox="1"/>
            <p:nvPr/>
          </p:nvSpPr>
          <p:spPr>
            <a:xfrm>
              <a:off x="7051798" y="5339834"/>
              <a:ext cx="1174751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/>
                  <a:ea typeface="+mn-ea"/>
                  <a:cs typeface="Arial Narrow"/>
                </a:rPr>
                <a:t>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24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610305" y="23936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+mn-lt"/>
              </a:rPr>
              <a:t>NIST: Planning Steps for Community Resilience</a:t>
            </a:r>
          </a:p>
          <a:p>
            <a:pPr algn="ctr" eaLnBrk="1" hangingPunct="1"/>
            <a:endParaRPr lang="en-US" sz="4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465" y="849822"/>
            <a:ext cx="1121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622277C1-E244-4417-B2ED-053BD5C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31998E7D-FCF4-4D81-B288-7A049063E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47452"/>
          <a:stretch/>
        </p:blipFill>
        <p:spPr bwMode="auto">
          <a:xfrm>
            <a:off x="765175" y="849822"/>
            <a:ext cx="4739681" cy="515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77B8E812-736C-486E-AE77-484877217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6" b="190"/>
          <a:stretch/>
        </p:blipFill>
        <p:spPr bwMode="auto">
          <a:xfrm>
            <a:off x="6118790" y="849822"/>
            <a:ext cx="4930209" cy="5080814"/>
          </a:xfrm>
          <a:prstGeom prst="rect">
            <a:avLst/>
          </a:prstGeom>
          <a:solidFill>
            <a:schemeClr val="bg1">
              <a:lumMod val="75000"/>
              <a:alpha val="7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55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610305" y="23936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+mn-lt"/>
              </a:rPr>
              <a:t>NIST: Economic Decision Guide Software (</a:t>
            </a:r>
            <a:r>
              <a:rPr lang="en-US" sz="3600" b="1" dirty="0" err="1">
                <a:latin typeface="+mn-lt"/>
              </a:rPr>
              <a:t>EDGe</a:t>
            </a:r>
            <a:r>
              <a:rPr lang="en-US" sz="3600" b="1" dirty="0">
                <a:latin typeface="+mn-lt"/>
              </a:rPr>
              <a:t>$) Tool</a:t>
            </a:r>
          </a:p>
          <a:p>
            <a:pPr algn="ctr" eaLnBrk="1" hangingPunct="1"/>
            <a:endParaRPr lang="en-US" sz="4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465" y="849822"/>
            <a:ext cx="1121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622277C1-E244-4417-B2ED-053BD5C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274A00-E127-46D2-9763-84F044604024}"/>
              </a:ext>
            </a:extLst>
          </p:cNvPr>
          <p:cNvSpPr txBox="1"/>
          <p:nvPr/>
        </p:nvSpPr>
        <p:spPr>
          <a:xfrm>
            <a:off x="770552" y="1084356"/>
            <a:ext cx="109004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Easy-to-use online tool to assist decision makers in making resilience planning choices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Tool is a companion to the Community Resilience Planning Guide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Allows the user to conduct a cost-benefit analysis that includes both resilience benefits and day-to-day economic and non-economic benefits.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5E58A3E-C450-43CD-83D2-30470D584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78" t="5377" r="23300" b="12700"/>
          <a:stretch/>
        </p:blipFill>
        <p:spPr>
          <a:xfrm>
            <a:off x="4885550" y="3725395"/>
            <a:ext cx="2420900" cy="257288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20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610305" y="23936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NIST Contact Information</a:t>
            </a:r>
            <a:endParaRPr lang="en-US" sz="54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465" y="849822"/>
            <a:ext cx="1121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622277C1-E244-4417-B2ED-053BD5C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274A00-E127-46D2-9763-84F044604024}"/>
              </a:ext>
            </a:extLst>
          </p:cNvPr>
          <p:cNvSpPr txBox="1"/>
          <p:nvPr/>
        </p:nvSpPr>
        <p:spPr>
          <a:xfrm>
            <a:off x="770552" y="636862"/>
            <a:ext cx="10900486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Website:</a:t>
            </a:r>
            <a:r>
              <a:rPr lang="en-US" sz="2800" dirty="0"/>
              <a:t>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https://www.nist.gov/topics/community-resilience</a:t>
            </a:r>
            <a:r>
              <a:rPr lang="en-US" sz="2800" dirty="0"/>
              <a:t> </a:t>
            </a:r>
          </a:p>
          <a:p>
            <a:pPr lvl="1">
              <a:spcAft>
                <a:spcPts val="600"/>
              </a:spcAft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Guide: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https://www.nist.gov/topics/community-resilience/community-resilience-planning-guide</a:t>
            </a:r>
            <a:r>
              <a:rPr lang="en-US" sz="28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Or google “NIST Resilience Planning Guide”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General E-mail:  </a:t>
            </a:r>
            <a:r>
              <a:rPr lang="en-US" sz="2800" dirty="0">
                <a:hlinkClick r:id="rId6"/>
              </a:rPr>
              <a:t>resilience@nist.gov</a:t>
            </a:r>
            <a:r>
              <a:rPr lang="en-US" sz="28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58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picture containing car, truck, parked&#10;&#10;Description generated with very high confidence">
            <a:extLst>
              <a:ext uri="{FF2B5EF4-FFF2-40B4-BE49-F238E27FC236}">
                <a16:creationId xmlns:a16="http://schemas.microsoft.com/office/drawing/2014/main" id="{809C4949-31D2-46FC-9035-A18493276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88" y="4128579"/>
            <a:ext cx="2595483" cy="1730321"/>
          </a:xfrm>
          <a:prstGeom prst="rect">
            <a:avLst/>
          </a:prstGeom>
        </p:spPr>
      </p:pic>
      <p:pic>
        <p:nvPicPr>
          <p:cNvPr id="13" name="Picture 12" descr="A small blue car&#10;&#10;Description generated with very high confidence">
            <a:extLst>
              <a:ext uri="{FF2B5EF4-FFF2-40B4-BE49-F238E27FC236}">
                <a16:creationId xmlns:a16="http://schemas.microsoft.com/office/drawing/2014/main" id="{C86EBE1A-53CB-469C-908D-994EFEF7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74" y="1707302"/>
            <a:ext cx="3394451" cy="1680082"/>
          </a:xfrm>
          <a:prstGeom prst="rect">
            <a:avLst/>
          </a:prstGeom>
        </p:spPr>
      </p:pic>
      <p:pic>
        <p:nvPicPr>
          <p:cNvPr id="12" name="Picture 10" descr="NEW-logo">
            <a:extLst>
              <a:ext uri="{FF2B5EF4-FFF2-40B4-BE49-F238E27FC236}">
                <a16:creationId xmlns:a16="http://schemas.microsoft.com/office/drawing/2014/main" id="{5D4FDB59-081B-4BCD-A7E9-5B53A398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E2AB8429-20CC-4E6C-BC91-B32159B8D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531" y="15380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Fleets for the Future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98252F-1B7D-4810-AA37-F0170CD92C68}"/>
              </a:ext>
            </a:extLst>
          </p:cNvPr>
          <p:cNvSpPr txBox="1"/>
          <p:nvPr/>
        </p:nvSpPr>
        <p:spPr>
          <a:xfrm>
            <a:off x="765175" y="644839"/>
            <a:ext cx="10814050" cy="5459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Aggregate demand </a:t>
            </a:r>
            <a:r>
              <a:rPr lang="en-US" sz="2800" dirty="0"/>
              <a:t>for propane, electric, and CNG vehicles and infrastructure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Reduce the cost </a:t>
            </a:r>
            <a:r>
              <a:rPr lang="en-US" sz="2800" dirty="0"/>
              <a:t>for fleets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Develop resources </a:t>
            </a:r>
            <a:r>
              <a:rPr lang="en-US" sz="2800" dirty="0"/>
              <a:t>such as best practices</a:t>
            </a:r>
          </a:p>
          <a:p>
            <a:pPr>
              <a:spcAft>
                <a:spcPts val="600"/>
              </a:spcAft>
            </a:pPr>
            <a:endParaRPr lang="en-US" sz="2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Catalog </a:t>
            </a:r>
            <a:r>
              <a:rPr lang="en-US" sz="2800" b="1" dirty="0"/>
              <a:t>lessons learned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B1AFAC1A-F9A9-4B18-AF33-4FA407BCC9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9" y="5605013"/>
            <a:ext cx="975311" cy="9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27647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Two Parallel Efforts Under F4F</a:t>
            </a:r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452816E8-59E2-4D3C-AB3F-7612B7426121}"/>
              </a:ext>
            </a:extLst>
          </p:cNvPr>
          <p:cNvSpPr txBox="1">
            <a:spLocks/>
          </p:cNvSpPr>
          <p:nvPr/>
        </p:nvSpPr>
        <p:spPr>
          <a:xfrm>
            <a:off x="1188824" y="954465"/>
            <a:ext cx="4566364" cy="539634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National procurement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Selected an established buying cooperative to pilot test these concepts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Any public fleet in the country can join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Partners</a:t>
            </a:r>
            <a:r>
              <a:rPr lang="en-US" sz="2400" dirty="0"/>
              <a:t>: National Joint Powers Alliance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B6F5AECF-D7C0-4E85-8199-D2D78E5B5445}"/>
              </a:ext>
            </a:extLst>
          </p:cNvPr>
          <p:cNvSpPr txBox="1">
            <a:spLocks/>
          </p:cNvSpPr>
          <p:nvPr/>
        </p:nvSpPr>
        <p:spPr>
          <a:xfrm>
            <a:off x="7116977" y="928254"/>
            <a:ext cx="3886200" cy="5396347"/>
          </a:xfrm>
          <a:prstGeom prst="rect">
            <a:avLst/>
          </a:prstGeom>
          <a:ln>
            <a:noFill/>
          </a:ln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5900" b="1" dirty="0"/>
              <a:t>Regional procurements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100" dirty="0"/>
              <a:t>Local RPCs and COGs develop their own contracts, tailored to regional stakeholder input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100" dirty="0"/>
              <a:t>Procurements mainly open to local public fleets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5100" b="1" dirty="0"/>
              <a:t>Partners: </a:t>
            </a:r>
            <a:r>
              <a:rPr lang="en-US" sz="5100" dirty="0"/>
              <a:t>MARC, NCTCOG, MAPC, MWCOG, PAG</a:t>
            </a:r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36A3414-C5CE-4F68-8D96-AFDA4CB8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9" y="4737127"/>
            <a:ext cx="1822174" cy="830247"/>
          </a:xfrm>
          <a:prstGeom prst="rect">
            <a:avLst/>
          </a:prstGeom>
        </p:spPr>
      </p:pic>
      <p:pic>
        <p:nvPicPr>
          <p:cNvPr id="17" name="Picture 16" descr="A drawing of a person&#10;&#10;Description generated with high confidence">
            <a:extLst>
              <a:ext uri="{FF2B5EF4-FFF2-40B4-BE49-F238E27FC236}">
                <a16:creationId xmlns:a16="http://schemas.microsoft.com/office/drawing/2014/main" id="{BF7DC6DE-FA0C-4D40-B56E-460679D58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87" y="4613053"/>
            <a:ext cx="1274731" cy="623688"/>
          </a:xfrm>
          <a:prstGeom prst="rect">
            <a:avLst/>
          </a:prstGeom>
        </p:spPr>
      </p:pic>
      <p:pic>
        <p:nvPicPr>
          <p:cNvPr id="18" name="Picture 1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EEAF552-C258-4A52-B07C-F5B541E6A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77" y="4541812"/>
            <a:ext cx="1045316" cy="766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4FFED9-4C4F-4B50-A23D-CB3DF8FE9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83" y="4477734"/>
            <a:ext cx="1419273" cy="830247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3BB8515C-10CF-4839-9A26-9B23F071A9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27" y="5240812"/>
            <a:ext cx="1269651" cy="732405"/>
          </a:xfrm>
          <a:prstGeom prst="rect">
            <a:avLst/>
          </a:prstGeom>
        </p:spPr>
      </p:pic>
      <p:pic>
        <p:nvPicPr>
          <p:cNvPr id="21" name="Picture 2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3641482-4903-481C-9834-DBF1881987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00" y="5304160"/>
            <a:ext cx="1444385" cy="651510"/>
          </a:xfrm>
          <a:prstGeom prst="rect">
            <a:avLst/>
          </a:prstGeom>
        </p:spPr>
      </p:pic>
      <p:pic>
        <p:nvPicPr>
          <p:cNvPr id="22" name="Picture 10" descr="NEW-logo">
            <a:extLst>
              <a:ext uri="{FF2B5EF4-FFF2-40B4-BE49-F238E27FC236}">
                <a16:creationId xmlns:a16="http://schemas.microsoft.com/office/drawing/2014/main" id="{B564A818-C7B2-478D-A5D9-63B451E6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A close up of a sign&#10;&#10;Description generated with high confidence">
            <a:extLst>
              <a:ext uri="{FF2B5EF4-FFF2-40B4-BE49-F238E27FC236}">
                <a16:creationId xmlns:a16="http://schemas.microsoft.com/office/drawing/2014/main" id="{ADAD60DC-FB9B-499E-88B2-99282810C8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9" y="5662389"/>
            <a:ext cx="975311" cy="9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3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829199" y="24622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Learn more about F4F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151" y="617538"/>
            <a:ext cx="105898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Learn more about how your region can participate!</a:t>
            </a:r>
          </a:p>
          <a:p>
            <a:r>
              <a:rPr lang="en-US" sz="28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Website: </a:t>
            </a:r>
            <a:r>
              <a:rPr lang="en-US" sz="2800" dirty="0">
                <a:hlinkClick r:id="rId3"/>
              </a:rPr>
              <a:t>http://www.fleetsforthefuture.org/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Twitter: @Fleets4future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NARC Staff Contact: Sarah Reed – sarah@narc.org</a:t>
            </a:r>
            <a:endParaRPr lang="en-US" sz="32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1C1430-1F59-44C4-8E52-0E93E7631F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52" y="5435621"/>
            <a:ext cx="4040605" cy="957623"/>
          </a:xfrm>
          <a:prstGeom prst="rect">
            <a:avLst/>
          </a:prstGeom>
        </p:spPr>
      </p:pic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E9D54E1E-01A2-4BD7-B092-862685C54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B964C7D2-FA44-4838-B009-A367FCB705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9" y="5662389"/>
            <a:ext cx="975311" cy="9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5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745645" y="18929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Trees and </a:t>
            </a:r>
            <a:r>
              <a:rPr lang="en-US" sz="4400" b="1" dirty="0" err="1">
                <a:latin typeface="+mn-lt"/>
              </a:rPr>
              <a:t>Stormwater</a:t>
            </a:r>
            <a:r>
              <a:rPr lang="en-US" sz="4400" b="1" dirty="0">
                <a:latin typeface="+mn-lt"/>
              </a:rPr>
              <a:t> Grant  </a:t>
            </a:r>
          </a:p>
        </p:txBody>
      </p:sp>
      <p:pic>
        <p:nvPicPr>
          <p:cNvPr id="5" name="Picture 10" descr="NEW-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75" y="898960"/>
            <a:ext cx="116368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hlinkClick r:id="rId4"/>
              </a:rPr>
              <a:t>TreesandStormwater.org</a:t>
            </a:r>
            <a:br>
              <a:rPr lang="en-US" sz="2400" u="sng" dirty="0"/>
            </a:b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Funded by the U.S. Forest Service, created in partnership with Ohio-Kentucky-Indiana Council of Governments, Davey Resource Group, and Centerline Strategy, LLC.</a:t>
            </a:r>
            <a:br>
              <a:rPr lang="en-US" sz="2400" dirty="0"/>
            </a:b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Web-based guide for communities interested in incorporating trees </a:t>
            </a:r>
          </a:p>
          <a:p>
            <a:pPr lvl="0"/>
            <a:r>
              <a:rPr lang="en-US" sz="2400" dirty="0"/>
              <a:t>    into </a:t>
            </a:r>
            <a:r>
              <a:rPr lang="en-US" sz="2400" dirty="0" err="1"/>
              <a:t>stormwater</a:t>
            </a:r>
            <a:r>
              <a:rPr lang="en-US" sz="2400" dirty="0"/>
              <a:t> management plans and policies</a:t>
            </a:r>
            <a:br>
              <a:rPr lang="en-US" sz="2400" dirty="0"/>
            </a:b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Developed by forestry and </a:t>
            </a:r>
            <a:r>
              <a:rPr lang="en-US" sz="2400" dirty="0" err="1"/>
              <a:t>stormwater</a:t>
            </a:r>
            <a:r>
              <a:rPr lang="en-US" sz="2400" dirty="0"/>
              <a:t> professionals with oversight</a:t>
            </a:r>
          </a:p>
          <a:p>
            <a:pPr lvl="0"/>
            <a:r>
              <a:rPr lang="en-US" sz="2400" dirty="0"/>
              <a:t>     from a national advisory committee</a:t>
            </a:r>
            <a:br>
              <a:rPr lang="en-US" sz="2400" dirty="0"/>
            </a:b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Comprehensive resource library containing over 300 resources, including case studies, tools, calculators, maps, and best practices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375564-7F4D-4E9D-93D9-C67E1A4D5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584378"/>
            <a:ext cx="2380952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5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27647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About NARC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775" y="617538"/>
            <a:ext cx="105013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Membership organization in Washington, DC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Created by the National League of Cities and National Association of Counties in 1968 as the National Service to Regional Councils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Members include: councils of government, metropolitan planning organizations (MPOs), planning commissions, other regional entities</a:t>
            </a:r>
            <a:br>
              <a:rPr lang="en-US" sz="2400" dirty="0"/>
            </a:b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Work on a wide range of issues including: transportation, aging, housing, brownfields, economic development and beyond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Looking forward to celebrating our 50</a:t>
            </a:r>
            <a:r>
              <a:rPr lang="en-US" sz="2400" baseline="30000" dirty="0"/>
              <a:t>th</a:t>
            </a:r>
            <a:r>
              <a:rPr lang="en-US" sz="2400" dirty="0"/>
              <a:t> anniversary in Orlando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99453826-25B5-4146-9E44-BFFE01654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6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62400" y="882604"/>
            <a:ext cx="403860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500" b="1" dirty="0"/>
              <a:t>Thank you!</a:t>
            </a:r>
          </a:p>
        </p:txBody>
      </p:sp>
      <p:pic>
        <p:nvPicPr>
          <p:cNvPr id="28679" name="Picture 10" descr="NEW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99" y="2341389"/>
            <a:ext cx="3403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81940" y="3780011"/>
            <a:ext cx="499951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Leslie Wollack </a:t>
            </a:r>
            <a:br>
              <a:rPr lang="en-US" sz="2800" b="1" dirty="0"/>
            </a:br>
            <a:r>
              <a:rPr lang="en-US" sz="2800" b="1" dirty="0"/>
              <a:t>Executive Director </a:t>
            </a:r>
            <a:br>
              <a:rPr lang="en-US" sz="2800" b="1" dirty="0"/>
            </a:br>
            <a:r>
              <a:rPr lang="en-US" sz="2800" dirty="0">
                <a:hlinkClick r:id="rId4"/>
              </a:rPr>
              <a:t>leslie@narc.org</a:t>
            </a:r>
            <a:br>
              <a:rPr lang="en-US" sz="2800" dirty="0"/>
            </a:br>
            <a:r>
              <a:rPr lang="en-US" sz="2800" dirty="0"/>
              <a:t>202-618-5696</a:t>
            </a:r>
          </a:p>
        </p:txBody>
      </p:sp>
    </p:spTree>
    <p:extLst>
      <p:ext uri="{BB962C8B-B14F-4D97-AF65-F5344CB8AC3E}">
        <p14:creationId xmlns:p14="http://schemas.microsoft.com/office/powerpoint/2010/main" val="383839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32144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Infrastructure Package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302" y="617538"/>
            <a:ext cx="109004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Various reports indicate a very wide variety of infrastructure including: airports/air traffic, bridges, highways and roads, transit, ports, waterways, high-speed internet and telecommunications, freight railroads, pipelines, dams, levees, water and wastewater facilities, electricity transmission and even schools, veterans facilities, hospitals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Administration is sending mixed messages on the next steps and timeline causing uncertainty in the entire sector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Concern that additional local funding financed by cuts in other programs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Advocates hoped that transportation funding would be included in tax bill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Leveraged investment: $1 trillion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P3s &amp; “asset recycling”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Streamlining of rules and regulations</a:t>
            </a:r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38FB802F-1C8A-41BC-BBCD-5092E630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32144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Rural Transportation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775" y="836594"/>
            <a:ext cx="105013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RTPOs work mostly through the state department of transportation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Conduct planning activities for rural regions (less than 50,000 population)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 federally required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Support statewide planning requirements and provide technical assistance to local governments on transportation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Valuable for their ability to look comprehensively at regional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will technology – automated vehicles – change the landscape to improve rural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Rural broadband</a:t>
            </a:r>
          </a:p>
          <a:p>
            <a:endParaRPr lang="en-US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1D391639-84C8-4C8F-8E84-5D8A496F3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0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32144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Disaster Assistance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9302" y="617538"/>
            <a:ext cx="1090048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federal government has approved two bills to provide relief for the 2017 hurricanes and wildfire disasters: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September</a:t>
            </a:r>
            <a:r>
              <a:rPr lang="en-US" sz="2400" dirty="0"/>
              <a:t>: $15.3 billion disaster aid package passed by Congress       (HR 601)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October</a:t>
            </a:r>
            <a:r>
              <a:rPr lang="en-US" sz="2400" dirty="0"/>
              <a:t>: $36.5 billion disaster aid package that also bailed out the National Flood Insurance Program (HR 2266)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Trump Administration sent an additional $44 billion disaster assistance request to Congress in November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Congress is now considering attaching additional disaster assistance to a federal budget deal, which must be made before the January 19</a:t>
            </a:r>
            <a:r>
              <a:rPr lang="en-US" sz="2400" baseline="30000" dirty="0"/>
              <a:t>th</a:t>
            </a:r>
            <a:r>
              <a:rPr lang="en-US" sz="2400" dirty="0"/>
              <a:t> deadline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38FB802F-1C8A-41BC-BBCD-5092E630A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C8C09B-2BBD-4C83-A353-1AD2DC68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44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Tax Reform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4AF12-27B9-45B6-8F0E-5EDC3B287B50}"/>
              </a:ext>
            </a:extLst>
          </p:cNvPr>
          <p:cNvSpPr txBox="1"/>
          <p:nvPr/>
        </p:nvSpPr>
        <p:spPr>
          <a:xfrm>
            <a:off x="719302" y="566678"/>
            <a:ext cx="1090048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Publicly issued Tax Exempt Municipal Bonds continue to be safe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Local leaders helped save Private Activity Bonds (PABs) in final bill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Advance refunding bonds lose their preferential tax treatment 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State and Local Tax Deduction (SALT) continues to be restricted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Key tax credits survive with some restrictions: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Historic Tax Credit (HTC)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Markets Tax Credit (NMTC)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Low-Income Housing Tax Credits (LIHTC)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Preemption and declining federal investment in communities, tax bill takes away important local tools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IRS will decide about implementation and ability to prepay 2018 local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NEW-logo">
            <a:extLst>
              <a:ext uri="{FF2B5EF4-FFF2-40B4-BE49-F238E27FC236}">
                <a16:creationId xmlns:a16="http://schemas.microsoft.com/office/drawing/2014/main" id="{158E9C80-E407-4221-8C6A-D5124C36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02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4C8C09B-2BBD-4C83-A353-1AD2DC68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445" y="0"/>
            <a:ext cx="7696200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Fair Housing Rule Delay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4AF12-27B9-45B6-8F0E-5EDC3B287B50}"/>
              </a:ext>
            </a:extLst>
          </p:cNvPr>
          <p:cNvSpPr txBox="1"/>
          <p:nvPr/>
        </p:nvSpPr>
        <p:spPr>
          <a:xfrm>
            <a:off x="719302" y="594348"/>
            <a:ext cx="109004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HUD delays Implementation of the Affirmatively Furthering Fair Housing Rule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Requirement for local governments to complete assessment of Fair Housing for CDBG, HOME and Emergency Solutions Grant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Some concerned the new HUD criteria and assessment tool for developing fair housing goals burdensome and new funding necessary to implement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rule provides more time for program grantees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Grantees with an AFH must continue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Those grantees in process can continue or revert to prior Analysis of Implements process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 descr="NEW-logo">
            <a:extLst>
              <a:ext uri="{FF2B5EF4-FFF2-40B4-BE49-F238E27FC236}">
                <a16:creationId xmlns:a16="http://schemas.microsoft.com/office/drawing/2014/main" id="{158E9C80-E407-4221-8C6A-D5124C36D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09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 dirty="0">
                <a:solidFill>
                  <a:srgbClr val="5487BE"/>
                </a:solidFill>
              </a:rPr>
            </a:br>
            <a:endParaRPr lang="en-US" sz="3200" b="1" dirty="0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778302" y="0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2018 Farm Bill</a:t>
            </a:r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F4E58-91C2-44C5-A8B7-04B34EA21471}"/>
              </a:ext>
            </a:extLst>
          </p:cNvPr>
          <p:cNvSpPr txBox="1"/>
          <p:nvPr/>
        </p:nvSpPr>
        <p:spPr>
          <a:xfrm>
            <a:off x="765175" y="561157"/>
            <a:ext cx="1090048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Bill reauthorization deadline: September 30, 2018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Expected release of draft bills: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House version: late January/early February 2018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Senate version: Spring 2018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Early Points of Concern in the Farm Bill: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SNAP: We may see a reduction in funding or see it removed entirely from the bill to be considered separately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Conservation programs and innovative programs without baselines may be targeted for cuts/elimination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Timing: If Congress doesn’t consider the bill by July 2018, it’s likely they will wait until after midterms are over to pass 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2" name="Picture 10" descr="NEW-logo">
            <a:extLst>
              <a:ext uri="{FF2B5EF4-FFF2-40B4-BE49-F238E27FC236}">
                <a16:creationId xmlns:a16="http://schemas.microsoft.com/office/drawing/2014/main" id="{7839CBBF-1026-4F6B-BC84-3832BEA1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16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130426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br>
              <a:rPr lang="en-US" sz="3600" b="1">
                <a:solidFill>
                  <a:srgbClr val="5487BE"/>
                </a:solidFill>
              </a:rPr>
            </a:br>
            <a:endParaRPr lang="en-US" sz="3200" b="1"/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730407" y="0"/>
            <a:ext cx="9220981" cy="8338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+mn-lt"/>
              </a:rPr>
              <a:t>Census 2020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617539"/>
            <a:ext cx="11216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600" dirty="0"/>
            </a:br>
            <a:endParaRPr lang="en-US" sz="3600" dirty="0"/>
          </a:p>
        </p:txBody>
      </p:sp>
      <p:sp>
        <p:nvSpPr>
          <p:cNvPr id="4" name="AutoShape 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isplaying IMG_20170604_083914502_BURST000_COVER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NEW-logo">
            <a:extLst>
              <a:ext uri="{FF2B5EF4-FFF2-40B4-BE49-F238E27FC236}">
                <a16:creationId xmlns:a16="http://schemas.microsoft.com/office/drawing/2014/main" id="{622277C1-E244-4417-B2ED-053BD5CAA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5930635"/>
            <a:ext cx="2133600" cy="46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75DA13-C82E-4076-987D-FAEF0050A66E}"/>
              </a:ext>
            </a:extLst>
          </p:cNvPr>
          <p:cNvSpPr txBox="1"/>
          <p:nvPr/>
        </p:nvSpPr>
        <p:spPr>
          <a:xfrm>
            <a:off x="765175" y="606572"/>
            <a:ext cx="1090048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Planning for the 2020 Census is already well underway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2020 Census will determine the distribution of $6 trillion in federal assistance over the next 10 years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An accurate count will lead to more informed decisions on the local level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Current political challenges: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DOC requested an additional $187 million for FY 2018 and an additional $3.3 billion through 2020 for the decennial Census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Congress directed Census Bureau not to spend more on 2020 Census than they did on the 2010 Census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DOJ is pushing Census Bureau to insert a question about citizenship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617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17404</TotalTime>
  <Words>1477</Words>
  <Application>Microsoft Office PowerPoint</Application>
  <PresentationFormat>Widescreen</PresentationFormat>
  <Paragraphs>223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Mangal</vt:lpstr>
      <vt:lpstr>Office Theme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Erich W. Zimmermann</dc:creator>
  <cp:lastModifiedBy>Anna Rosenbaum</cp:lastModifiedBy>
  <cp:revision>161</cp:revision>
  <cp:lastPrinted>2018-01-10T22:37:09Z</cp:lastPrinted>
  <dcterms:created xsi:type="dcterms:W3CDTF">2014-01-14T23:58:51Z</dcterms:created>
  <dcterms:modified xsi:type="dcterms:W3CDTF">2018-01-10T22:37:24Z</dcterms:modified>
</cp:coreProperties>
</file>