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1" r:id="rId3"/>
    <p:sldMasterId id="2147483683" r:id="rId4"/>
    <p:sldMasterId id="2147483685" r:id="rId5"/>
    <p:sldMasterId id="2147483687" r:id="rId6"/>
    <p:sldMasterId id="2147483689" r:id="rId7"/>
    <p:sldMasterId id="2147483691" r:id="rId8"/>
    <p:sldMasterId id="2147483693" r:id="rId9"/>
    <p:sldMasterId id="2147483695" r:id="rId10"/>
    <p:sldMasterId id="2147483697" r:id="rId11"/>
  </p:sldMasterIdLst>
  <p:notesMasterIdLst>
    <p:notesMasterId r:id="rId42"/>
  </p:notesMasterIdLst>
  <p:handoutMasterIdLst>
    <p:handoutMasterId r:id="rId43"/>
  </p:handoutMasterIdLst>
  <p:sldIdLst>
    <p:sldId id="265" r:id="rId12"/>
    <p:sldId id="388" r:id="rId13"/>
    <p:sldId id="462" r:id="rId14"/>
    <p:sldId id="460" r:id="rId15"/>
    <p:sldId id="383" r:id="rId16"/>
    <p:sldId id="387" r:id="rId17"/>
    <p:sldId id="382" r:id="rId18"/>
    <p:sldId id="381" r:id="rId19"/>
    <p:sldId id="380" r:id="rId20"/>
    <p:sldId id="379" r:id="rId21"/>
    <p:sldId id="315" r:id="rId22"/>
    <p:sldId id="314" r:id="rId23"/>
    <p:sldId id="313" r:id="rId24"/>
    <p:sldId id="312" r:id="rId25"/>
    <p:sldId id="461" r:id="rId26"/>
    <p:sldId id="378" r:id="rId27"/>
    <p:sldId id="443" r:id="rId28"/>
    <p:sldId id="456" r:id="rId29"/>
    <p:sldId id="458" r:id="rId30"/>
    <p:sldId id="459" r:id="rId31"/>
    <p:sldId id="463" r:id="rId32"/>
    <p:sldId id="316" r:id="rId33"/>
    <p:sldId id="453" r:id="rId34"/>
    <p:sldId id="468" r:id="rId35"/>
    <p:sldId id="467" r:id="rId36"/>
    <p:sldId id="466" r:id="rId37"/>
    <p:sldId id="465" r:id="rId38"/>
    <p:sldId id="464" r:id="rId39"/>
    <p:sldId id="452" r:id="rId40"/>
    <p:sldId id="46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p:cViewPr varScale="1">
        <p:scale>
          <a:sx n="57" d="100"/>
          <a:sy n="57" d="100"/>
        </p:scale>
        <p:origin x="-2194"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06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770" tIns="45886" rIns="91770" bIns="4588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770" tIns="45886" rIns="91770" bIns="45886" rtlCol="0"/>
          <a:lstStyle>
            <a:lvl1pPr algn="r">
              <a:defRPr sz="1200"/>
            </a:lvl1pPr>
          </a:lstStyle>
          <a:p>
            <a:fld id="{5328B22C-B5D1-47F2-BAB4-4EC048E70268}" type="datetimeFigureOut">
              <a:rPr lang="en-US" smtClean="0"/>
              <a:pPr/>
              <a:t>2/11/2016</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770" tIns="45886" rIns="91770" bIns="4588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1770" tIns="45886" rIns="91770" bIns="45886" rtlCol="0" anchor="b"/>
          <a:lstStyle>
            <a:lvl1pPr algn="r">
              <a:defRPr sz="1200"/>
            </a:lvl1pPr>
          </a:lstStyle>
          <a:p>
            <a:fld id="{C6950DB6-1541-4256-A8E3-E4C74B956BD3}" type="slidenum">
              <a:rPr lang="en-US" smtClean="0"/>
              <a:pPr/>
              <a:t>‹#›</a:t>
            </a:fld>
            <a:endParaRPr lang="en-US"/>
          </a:p>
        </p:txBody>
      </p:sp>
    </p:spTree>
    <p:extLst>
      <p:ext uri="{BB962C8B-B14F-4D97-AF65-F5344CB8AC3E}">
        <p14:creationId xmlns:p14="http://schemas.microsoft.com/office/powerpoint/2010/main" val="3758263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770" tIns="45886" rIns="91770" bIns="4588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770" tIns="45886" rIns="91770" bIns="45886" rtlCol="0"/>
          <a:lstStyle>
            <a:lvl1pPr algn="r">
              <a:defRPr sz="1200"/>
            </a:lvl1pPr>
          </a:lstStyle>
          <a:p>
            <a:fld id="{011B6713-A774-429C-B88C-3D89F5D81841}" type="datetimeFigureOut">
              <a:rPr lang="en-US" smtClean="0"/>
              <a:pPr/>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770" tIns="45886" rIns="91770" bIns="4588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770" tIns="45886" rIns="91770" bIns="458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7200"/>
          </a:xfrm>
          <a:prstGeom prst="rect">
            <a:avLst/>
          </a:prstGeom>
        </p:spPr>
        <p:txBody>
          <a:bodyPr vert="horz" lIns="91770" tIns="45886" rIns="91770" bIns="4588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770" tIns="45886" rIns="91770" bIns="45886" rtlCol="0" anchor="b"/>
          <a:lstStyle>
            <a:lvl1pPr algn="r">
              <a:defRPr sz="1200"/>
            </a:lvl1pPr>
          </a:lstStyle>
          <a:p>
            <a:fld id="{3DC70A5C-56B7-49A9-857F-06E3986333AD}" type="slidenum">
              <a:rPr lang="en-US" smtClean="0"/>
              <a:pPr/>
              <a:t>‹#›</a:t>
            </a:fld>
            <a:endParaRPr lang="en-US"/>
          </a:p>
        </p:txBody>
      </p:sp>
    </p:spTree>
    <p:extLst>
      <p:ext uri="{BB962C8B-B14F-4D97-AF65-F5344CB8AC3E}">
        <p14:creationId xmlns:p14="http://schemas.microsoft.com/office/powerpoint/2010/main" val="1589319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a:t>
            </a:fld>
            <a:endParaRPr lang="en-US"/>
          </a:p>
        </p:txBody>
      </p:sp>
    </p:spTree>
    <p:extLst>
      <p:ext uri="{BB962C8B-B14F-4D97-AF65-F5344CB8AC3E}">
        <p14:creationId xmlns:p14="http://schemas.microsoft.com/office/powerpoint/2010/main" val="368852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14</a:t>
            </a:fld>
            <a:endParaRPr lang="en-US"/>
          </a:p>
        </p:txBody>
      </p:sp>
    </p:spTree>
    <p:extLst>
      <p:ext uri="{BB962C8B-B14F-4D97-AF65-F5344CB8AC3E}">
        <p14:creationId xmlns:p14="http://schemas.microsoft.com/office/powerpoint/2010/main" val="200684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15</a:t>
            </a:fld>
            <a:endParaRPr lang="en-US"/>
          </a:p>
        </p:txBody>
      </p:sp>
    </p:spTree>
    <p:extLst>
      <p:ext uri="{BB962C8B-B14F-4D97-AF65-F5344CB8AC3E}">
        <p14:creationId xmlns:p14="http://schemas.microsoft.com/office/powerpoint/2010/main" val="157246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16</a:t>
            </a:fld>
            <a:endParaRPr lang="en-US"/>
          </a:p>
        </p:txBody>
      </p:sp>
    </p:spTree>
    <p:extLst>
      <p:ext uri="{BB962C8B-B14F-4D97-AF65-F5344CB8AC3E}">
        <p14:creationId xmlns:p14="http://schemas.microsoft.com/office/powerpoint/2010/main" val="315697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18</a:t>
            </a:fld>
            <a:endParaRPr lang="en-US"/>
          </a:p>
        </p:txBody>
      </p:sp>
    </p:spTree>
    <p:extLst>
      <p:ext uri="{BB962C8B-B14F-4D97-AF65-F5344CB8AC3E}">
        <p14:creationId xmlns:p14="http://schemas.microsoft.com/office/powerpoint/2010/main" val="107660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19</a:t>
            </a:fld>
            <a:endParaRPr lang="en-US"/>
          </a:p>
        </p:txBody>
      </p:sp>
    </p:spTree>
    <p:extLst>
      <p:ext uri="{BB962C8B-B14F-4D97-AF65-F5344CB8AC3E}">
        <p14:creationId xmlns:p14="http://schemas.microsoft.com/office/powerpoint/2010/main" val="216799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20</a:t>
            </a:fld>
            <a:endParaRPr lang="en-US"/>
          </a:p>
        </p:txBody>
      </p:sp>
    </p:spTree>
    <p:extLst>
      <p:ext uri="{BB962C8B-B14F-4D97-AF65-F5344CB8AC3E}">
        <p14:creationId xmlns:p14="http://schemas.microsoft.com/office/powerpoint/2010/main" val="314927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21</a:t>
            </a:fld>
            <a:endParaRPr lang="en-US"/>
          </a:p>
        </p:txBody>
      </p:sp>
    </p:spTree>
    <p:extLst>
      <p:ext uri="{BB962C8B-B14F-4D97-AF65-F5344CB8AC3E}">
        <p14:creationId xmlns:p14="http://schemas.microsoft.com/office/powerpoint/2010/main" val="314927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22</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23</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24</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a:t>
            </a:fld>
            <a:endParaRPr lang="en-US"/>
          </a:p>
        </p:txBody>
      </p:sp>
    </p:spTree>
    <p:extLst>
      <p:ext uri="{BB962C8B-B14F-4D97-AF65-F5344CB8AC3E}">
        <p14:creationId xmlns:p14="http://schemas.microsoft.com/office/powerpoint/2010/main" val="366278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25</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26</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27</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28</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29</a:t>
            </a:fld>
            <a:endParaRPr lang="en-US"/>
          </a:p>
        </p:txBody>
      </p:sp>
    </p:spTree>
    <p:extLst>
      <p:ext uri="{BB962C8B-B14F-4D97-AF65-F5344CB8AC3E}">
        <p14:creationId xmlns:p14="http://schemas.microsoft.com/office/powerpoint/2010/main" val="1426783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30</a:t>
            </a:fld>
            <a:endParaRPr lang="en-US"/>
          </a:p>
        </p:txBody>
      </p:sp>
    </p:spTree>
    <p:extLst>
      <p:ext uri="{BB962C8B-B14F-4D97-AF65-F5344CB8AC3E}">
        <p14:creationId xmlns:p14="http://schemas.microsoft.com/office/powerpoint/2010/main" val="114597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5</a:t>
            </a:fld>
            <a:endParaRPr lang="en-US"/>
          </a:p>
        </p:txBody>
      </p:sp>
    </p:spTree>
    <p:extLst>
      <p:ext uri="{BB962C8B-B14F-4D97-AF65-F5344CB8AC3E}">
        <p14:creationId xmlns:p14="http://schemas.microsoft.com/office/powerpoint/2010/main" val="256897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6</a:t>
            </a:fld>
            <a:endParaRPr lang="en-US"/>
          </a:p>
        </p:txBody>
      </p:sp>
    </p:spTree>
    <p:extLst>
      <p:ext uri="{BB962C8B-B14F-4D97-AF65-F5344CB8AC3E}">
        <p14:creationId xmlns:p14="http://schemas.microsoft.com/office/powerpoint/2010/main" val="233759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7</a:t>
            </a:fld>
            <a:endParaRPr lang="en-US"/>
          </a:p>
        </p:txBody>
      </p:sp>
    </p:spTree>
    <p:extLst>
      <p:ext uri="{BB962C8B-B14F-4D97-AF65-F5344CB8AC3E}">
        <p14:creationId xmlns:p14="http://schemas.microsoft.com/office/powerpoint/2010/main" val="310147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DC70A5C-56B7-49A9-857F-06E3986333AD}" type="slidenum">
              <a:rPr lang="en-US" smtClean="0"/>
              <a:pPr/>
              <a:t>8</a:t>
            </a:fld>
            <a:endParaRPr lang="en-US"/>
          </a:p>
        </p:txBody>
      </p:sp>
    </p:spTree>
    <p:extLst>
      <p:ext uri="{BB962C8B-B14F-4D97-AF65-F5344CB8AC3E}">
        <p14:creationId xmlns:p14="http://schemas.microsoft.com/office/powerpoint/2010/main" val="184636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0593">
              <a:defRPr/>
            </a:pP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9</a:t>
            </a:fld>
            <a:endParaRPr lang="en-US"/>
          </a:p>
        </p:txBody>
      </p:sp>
    </p:spTree>
    <p:extLst>
      <p:ext uri="{BB962C8B-B14F-4D97-AF65-F5344CB8AC3E}">
        <p14:creationId xmlns:p14="http://schemas.microsoft.com/office/powerpoint/2010/main" val="63022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0593">
              <a:defRPr/>
            </a:pPr>
            <a:endParaRPr lang="en-US" sz="1100" dirty="0"/>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10</a:t>
            </a:fld>
            <a:endParaRPr lang="en-US"/>
          </a:p>
        </p:txBody>
      </p:sp>
    </p:spTree>
    <p:extLst>
      <p:ext uri="{BB962C8B-B14F-4D97-AF65-F5344CB8AC3E}">
        <p14:creationId xmlns:p14="http://schemas.microsoft.com/office/powerpoint/2010/main" val="98120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13</a:t>
            </a:fld>
            <a:endParaRPr lang="en-US"/>
          </a:p>
        </p:txBody>
      </p:sp>
    </p:spTree>
    <p:extLst>
      <p:ext uri="{BB962C8B-B14F-4D97-AF65-F5344CB8AC3E}">
        <p14:creationId xmlns:p14="http://schemas.microsoft.com/office/powerpoint/2010/main" val="1406619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447800"/>
            <a:ext cx="4937760" cy="2560320"/>
          </a:xfrm>
        </p:spPr>
        <p:txBody>
          <a:bodyPr anchor="b">
            <a:normAutofit/>
          </a:bodyPr>
          <a:lstStyle>
            <a:lvl1pPr algn="ctr">
              <a:lnSpc>
                <a:spcPct val="80000"/>
              </a:lnSpc>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2103120" y="4185919"/>
            <a:ext cx="4937760" cy="1097278"/>
          </a:xfrm>
          <a:prstGeom prst="rect">
            <a:avLst/>
          </a:prstGeo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12" name="Group 11"/>
          <p:cNvGrpSpPr/>
          <p:nvPr userDrawn="1"/>
        </p:nvGrpSpPr>
        <p:grpSpPr>
          <a:xfrm>
            <a:off x="0" y="5562600"/>
            <a:ext cx="9144000" cy="1295400"/>
            <a:chOff x="0" y="5562600"/>
            <a:chExt cx="9144000" cy="1295400"/>
          </a:xfrm>
        </p:grpSpPr>
        <p:grpSp>
          <p:nvGrpSpPr>
            <p:cNvPr id="15" name="Group 8"/>
            <p:cNvGrpSpPr/>
            <p:nvPr userDrawn="1"/>
          </p:nvGrpSpPr>
          <p:grpSpPr>
            <a:xfrm>
              <a:off x="0" y="6096000"/>
              <a:ext cx="9144000" cy="762000"/>
              <a:chOff x="0" y="6096000"/>
              <a:chExt cx="9144000" cy="762000"/>
            </a:xfrm>
          </p:grpSpPr>
          <p:sp>
            <p:nvSpPr>
              <p:cNvPr id="17" name="Rectangle 1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6" name="Picture 15"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8" name="Group 7"/>
          <p:cNvGrpSpPr/>
          <p:nvPr userDrawn="1"/>
        </p:nvGrpSpPr>
        <p:grpSpPr>
          <a:xfrm>
            <a:off x="0" y="100208"/>
            <a:ext cx="9144000" cy="920204"/>
            <a:chOff x="0" y="100208"/>
            <a:chExt cx="9144000" cy="920204"/>
          </a:xfrm>
        </p:grpSpPr>
        <p:sp>
          <p:nvSpPr>
            <p:cNvPr id="9" name="Rectangle 8"/>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smtClean="0"/>
              <a:t>Click to edit Master title style</a:t>
            </a:r>
            <a:endParaRPr lang="en-US" dirty="0"/>
          </a:p>
        </p:txBody>
      </p:sp>
      <p:grpSp>
        <p:nvGrpSpPr>
          <p:cNvPr id="21" name="Group 20"/>
          <p:cNvGrpSpPr/>
          <p:nvPr userDrawn="1"/>
        </p:nvGrpSpPr>
        <p:grpSpPr>
          <a:xfrm>
            <a:off x="0" y="5562600"/>
            <a:ext cx="9144000" cy="1295400"/>
            <a:chOff x="0" y="5562600"/>
            <a:chExt cx="9144000" cy="1295400"/>
          </a:xfrm>
        </p:grpSpPr>
        <p:grpSp>
          <p:nvGrpSpPr>
            <p:cNvPr id="22" name="Group 8"/>
            <p:cNvGrpSpPr/>
            <p:nvPr userDrawn="1"/>
          </p:nvGrpSpPr>
          <p:grpSpPr>
            <a:xfrm>
              <a:off x="0" y="6096000"/>
              <a:ext cx="9144000" cy="762000"/>
              <a:chOff x="0" y="6096000"/>
              <a:chExt cx="9144000" cy="762000"/>
            </a:xfrm>
          </p:grpSpPr>
          <p:sp>
            <p:nvSpPr>
              <p:cNvPr id="24" name="Rectangle 23"/>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3" name="Picture 22"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1143000"/>
            <a:ext cx="2819401" cy="2285999"/>
          </a:xfrm>
        </p:spPr>
        <p:txBody>
          <a:bodyPr anchor="t"/>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228600" y="982132"/>
            <a:ext cx="5474969" cy="488526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67400" y="3513665"/>
            <a:ext cx="2819401" cy="2103120"/>
          </a:xfrm>
          <a:prstGeom prst="rect">
            <a:avLst/>
          </a:prstGeo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11" name="Group 10"/>
          <p:cNvGrpSpPr/>
          <p:nvPr userDrawn="1"/>
        </p:nvGrpSpPr>
        <p:grpSpPr>
          <a:xfrm>
            <a:off x="0" y="100208"/>
            <a:ext cx="9144000" cy="920204"/>
            <a:chOff x="0" y="100208"/>
            <a:chExt cx="9144000" cy="920204"/>
          </a:xfrm>
        </p:grpSpPr>
        <p:sp>
          <p:nvSpPr>
            <p:cNvPr id="12" name="Rectangle 11"/>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txBox="1">
            <a:spLocks/>
          </p:cNvSpPr>
          <p:nvPr userDrawn="1"/>
        </p:nvSpPr>
        <p:spPr>
          <a:xfrm>
            <a:off x="0" y="152400"/>
            <a:ext cx="9144000" cy="762000"/>
          </a:xfrm>
          <a:prstGeom prst="rect">
            <a:avLst/>
          </a:prstGeom>
        </p:spPr>
        <p:txBody>
          <a:bodyPr vert="horz" lIns="91440" tIns="45720" rIns="91440" bIns="45720" rtlCol="0" anchor="b">
            <a:normAutofit/>
          </a:bodyPr>
          <a:lstStyle>
            <a:lvl1pPr>
              <a:defRPr>
                <a:solidFill>
                  <a:schemeClr val="bg1"/>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small" spc="0" normalizeH="0" baseline="0" noProof="0" smtClean="0">
                <a:ln>
                  <a:noFill/>
                </a:ln>
                <a:solidFill>
                  <a:schemeClr val="bg1"/>
                </a:solidFill>
                <a:effectLst/>
                <a:uLnTx/>
                <a:uFillTx/>
                <a:latin typeface="+mj-lt"/>
                <a:ea typeface="+mj-ea"/>
                <a:cs typeface="+mj-cs"/>
              </a:rPr>
              <a:t>Click to edit Master title style</a:t>
            </a:r>
            <a:endParaRPr kumimoji="0" lang="en-US" sz="3600" b="0" i="0" u="none" strike="noStrike" kern="1200" cap="small" spc="0" normalizeH="0" baseline="0" noProof="0" dirty="0">
              <a:ln>
                <a:noFill/>
              </a:ln>
              <a:solidFill>
                <a:schemeClr val="bg1"/>
              </a:solidFill>
              <a:effectLst/>
              <a:uLnTx/>
              <a:uFillTx/>
              <a:latin typeface="+mj-lt"/>
              <a:ea typeface="+mj-ea"/>
              <a:cs typeface="+mj-cs"/>
            </a:endParaRPr>
          </a:p>
        </p:txBody>
      </p:sp>
      <p:grpSp>
        <p:nvGrpSpPr>
          <p:cNvPr id="24" name="Group 23"/>
          <p:cNvGrpSpPr/>
          <p:nvPr userDrawn="1"/>
        </p:nvGrpSpPr>
        <p:grpSpPr>
          <a:xfrm>
            <a:off x="0" y="5562600"/>
            <a:ext cx="9144000" cy="1295400"/>
            <a:chOff x="0" y="5562600"/>
            <a:chExt cx="9144000" cy="1295400"/>
          </a:xfrm>
        </p:grpSpPr>
        <p:grpSp>
          <p:nvGrpSpPr>
            <p:cNvPr id="25" name="Group 8"/>
            <p:cNvGrpSpPr/>
            <p:nvPr userDrawn="1"/>
          </p:nvGrpSpPr>
          <p:grpSpPr>
            <a:xfrm>
              <a:off x="0" y="6096000"/>
              <a:ext cx="9144000" cy="762000"/>
              <a:chOff x="0" y="6096000"/>
              <a:chExt cx="9144000" cy="762000"/>
            </a:xfrm>
          </p:grpSpPr>
          <p:sp>
            <p:nvSpPr>
              <p:cNvPr id="27" name="Rectangle 2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6" name="Picture 25"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0"/>
            <a:ext cx="2603501" cy="2285999"/>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083301" y="3513665"/>
            <a:ext cx="2603500" cy="2103120"/>
          </a:xfrm>
          <a:prstGeom prst="rect">
            <a:avLst/>
          </a:prstGeo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79038" y="1143000"/>
            <a:ext cx="5014518" cy="4754880"/>
          </a:xfrm>
          <a:prstGeom prst="rect">
            <a:avLst/>
          </a:prstGeom>
          <a:solidFill>
            <a:schemeClr val="bg2">
              <a:lumMod val="40000"/>
              <a:lumOff val="60000"/>
            </a:schemeClr>
          </a:solidFill>
          <a:ln>
            <a:solidFill>
              <a:srgbClr val="002060"/>
            </a:solidFill>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grpSp>
        <p:nvGrpSpPr>
          <p:cNvPr id="9" name="Group 8"/>
          <p:cNvGrpSpPr/>
          <p:nvPr userDrawn="1"/>
        </p:nvGrpSpPr>
        <p:grpSpPr>
          <a:xfrm>
            <a:off x="0" y="100208"/>
            <a:ext cx="9144000" cy="920204"/>
            <a:chOff x="0" y="100208"/>
            <a:chExt cx="9144000" cy="920204"/>
          </a:xfrm>
        </p:grpSpPr>
        <p:sp>
          <p:nvSpPr>
            <p:cNvPr id="10" name="Rectangle 9"/>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userDrawn="1"/>
        </p:nvSpPr>
        <p:spPr>
          <a:xfrm>
            <a:off x="0" y="152400"/>
            <a:ext cx="9144000" cy="762000"/>
          </a:xfrm>
          <a:prstGeom prst="rect">
            <a:avLst/>
          </a:prstGeom>
        </p:spPr>
        <p:txBody>
          <a:bodyPr vert="horz" lIns="91440" tIns="45720" rIns="91440" bIns="45720" rtlCol="0" anchor="b">
            <a:normAutofit/>
          </a:bodyPr>
          <a:lstStyle>
            <a:lvl1pPr>
              <a:defRPr>
                <a:solidFill>
                  <a:schemeClr val="bg1"/>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small" spc="0" normalizeH="0" baseline="0" noProof="0" smtClean="0">
                <a:ln>
                  <a:noFill/>
                </a:ln>
                <a:solidFill>
                  <a:schemeClr val="bg1"/>
                </a:solidFill>
                <a:effectLst/>
                <a:uLnTx/>
                <a:uFillTx/>
                <a:latin typeface="+mj-lt"/>
                <a:ea typeface="+mj-ea"/>
                <a:cs typeface="+mj-cs"/>
              </a:rPr>
              <a:t>Click to edit Master title style</a:t>
            </a:r>
            <a:endParaRPr kumimoji="0" lang="en-US" sz="3600" b="0" i="0" u="none" strike="noStrike" kern="1200" cap="small" spc="0" normalizeH="0" baseline="0" noProof="0" dirty="0">
              <a:ln>
                <a:noFill/>
              </a:ln>
              <a:solidFill>
                <a:schemeClr val="bg1"/>
              </a:solidFill>
              <a:effectLst/>
              <a:uLnTx/>
              <a:uFillTx/>
              <a:latin typeface="+mj-lt"/>
              <a:ea typeface="+mj-ea"/>
              <a:cs typeface="+mj-cs"/>
            </a:endParaRPr>
          </a:p>
        </p:txBody>
      </p:sp>
      <p:grpSp>
        <p:nvGrpSpPr>
          <p:cNvPr id="14" name="Group 13"/>
          <p:cNvGrpSpPr/>
          <p:nvPr userDrawn="1"/>
        </p:nvGrpSpPr>
        <p:grpSpPr>
          <a:xfrm>
            <a:off x="0" y="5486400"/>
            <a:ext cx="9144000" cy="1371600"/>
            <a:chOff x="0" y="5486400"/>
            <a:chExt cx="9144000" cy="1371600"/>
          </a:xfrm>
        </p:grpSpPr>
        <p:grpSp>
          <p:nvGrpSpPr>
            <p:cNvPr id="20" name="Group 15"/>
            <p:cNvGrpSpPr/>
            <p:nvPr userDrawn="1"/>
          </p:nvGrpSpPr>
          <p:grpSpPr>
            <a:xfrm>
              <a:off x="0" y="6096000"/>
              <a:ext cx="9144000" cy="762000"/>
              <a:chOff x="0" y="6096000"/>
              <a:chExt cx="9144000" cy="762000"/>
            </a:xfrm>
          </p:grpSpPr>
          <p:sp>
            <p:nvSpPr>
              <p:cNvPr id="22" name="Rectangle 21"/>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1" name="Picture 20" descr="2014 Get A Plan logo blue.png"/>
            <p:cNvPicPr>
              <a:picLocks noChangeAspect="1"/>
            </p:cNvPicPr>
            <p:nvPr userDrawn="1"/>
          </p:nvPicPr>
          <p:blipFill>
            <a:blip r:embed="rId2" cstate="print"/>
            <a:stretch>
              <a:fillRect/>
            </a:stretch>
          </p:blipFill>
          <p:spPr>
            <a:xfrm>
              <a:off x="7315200" y="5486400"/>
              <a:ext cx="1676400" cy="1172761"/>
            </a:xfrm>
            <a:prstGeom prst="rect">
              <a:avLst/>
            </a:prstGeom>
          </p:spPr>
        </p:pic>
      </p:gr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0" y="1371600"/>
            <a:ext cx="91440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9" name="Group 18"/>
          <p:cNvGrpSpPr/>
          <p:nvPr userDrawn="1"/>
        </p:nvGrpSpPr>
        <p:grpSpPr>
          <a:xfrm>
            <a:off x="0" y="100208"/>
            <a:ext cx="9144000" cy="920204"/>
            <a:chOff x="0" y="100208"/>
            <a:chExt cx="9144000" cy="920204"/>
          </a:xfrm>
        </p:grpSpPr>
        <p:sp>
          <p:nvSpPr>
            <p:cNvPr id="20" name="Rectangle 19"/>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smtClean="0"/>
              <a:t>Click to edit Master title style</a:t>
            </a:r>
            <a:endParaRPr lang="en-US" dirty="0"/>
          </a:p>
        </p:txBody>
      </p:sp>
      <p:grpSp>
        <p:nvGrpSpPr>
          <p:cNvPr id="12" name="Group 11"/>
          <p:cNvGrpSpPr/>
          <p:nvPr userDrawn="1"/>
        </p:nvGrpSpPr>
        <p:grpSpPr>
          <a:xfrm>
            <a:off x="0" y="5562600"/>
            <a:ext cx="9144000" cy="1295400"/>
            <a:chOff x="0" y="5562600"/>
            <a:chExt cx="9144000" cy="1295400"/>
          </a:xfrm>
        </p:grpSpPr>
        <p:grpSp>
          <p:nvGrpSpPr>
            <p:cNvPr id="13" name="Group 8"/>
            <p:cNvGrpSpPr/>
            <p:nvPr userDrawn="1"/>
          </p:nvGrpSpPr>
          <p:grpSpPr>
            <a:xfrm>
              <a:off x="0" y="6096000"/>
              <a:ext cx="9144000" cy="762000"/>
              <a:chOff x="0" y="6096000"/>
              <a:chExt cx="9144000" cy="762000"/>
            </a:xfrm>
          </p:grpSpPr>
          <p:sp>
            <p:nvSpPr>
              <p:cNvPr id="23" name="Rectangle 22"/>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4" name="Picture 13"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15" name="Group 14"/>
          <p:cNvGrpSpPr/>
          <p:nvPr userDrawn="1"/>
        </p:nvGrpSpPr>
        <p:grpSpPr>
          <a:xfrm>
            <a:off x="0" y="5562600"/>
            <a:ext cx="9144000" cy="1295400"/>
            <a:chOff x="0" y="5562600"/>
            <a:chExt cx="9144000" cy="1295400"/>
          </a:xfrm>
        </p:grpSpPr>
        <p:grpSp>
          <p:nvGrpSpPr>
            <p:cNvPr id="16" name="Group 8"/>
            <p:cNvGrpSpPr/>
            <p:nvPr userDrawn="1"/>
          </p:nvGrpSpPr>
          <p:grpSpPr>
            <a:xfrm>
              <a:off x="0" y="6096000"/>
              <a:ext cx="9144000" cy="762000"/>
              <a:chOff x="0" y="6096000"/>
              <a:chExt cx="9144000" cy="762000"/>
            </a:xfrm>
          </p:grpSpPr>
          <p:sp>
            <p:nvSpPr>
              <p:cNvPr id="18" name="Rectangle 17"/>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7" name="Picture 16"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er Section Header">
    <p:spTree>
      <p:nvGrpSpPr>
        <p:cNvPr id="1" name=""/>
        <p:cNvGrpSpPr/>
        <p:nvPr/>
      </p:nvGrpSpPr>
      <p:grpSpPr>
        <a:xfrm>
          <a:off x="0" y="0"/>
          <a:ext cx="0" cy="0"/>
          <a:chOff x="0" y="0"/>
          <a:chExt cx="0" cy="0"/>
        </a:xfrm>
      </p:grpSpPr>
      <p:sp>
        <p:nvSpPr>
          <p:cNvPr id="9" name="Rectangle 8"/>
          <p:cNvSpPr/>
          <p:nvPr userDrawn="1"/>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17" name="Group 16"/>
          <p:cNvGrpSpPr/>
          <p:nvPr userDrawn="1"/>
        </p:nvGrpSpPr>
        <p:grpSpPr>
          <a:xfrm>
            <a:off x="0" y="5562600"/>
            <a:ext cx="9144000" cy="1295400"/>
            <a:chOff x="0" y="5562600"/>
            <a:chExt cx="9144000" cy="1295400"/>
          </a:xfrm>
        </p:grpSpPr>
        <p:grpSp>
          <p:nvGrpSpPr>
            <p:cNvPr id="18" name="Group 8"/>
            <p:cNvGrpSpPr/>
            <p:nvPr userDrawn="1"/>
          </p:nvGrpSpPr>
          <p:grpSpPr>
            <a:xfrm>
              <a:off x="0" y="6096000"/>
              <a:ext cx="9144000" cy="762000"/>
              <a:chOff x="0" y="6096000"/>
              <a:chExt cx="9144000" cy="762000"/>
            </a:xfrm>
          </p:grpSpPr>
          <p:sp>
            <p:nvSpPr>
              <p:cNvPr id="20" name="Rectangle 19"/>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9" name="Picture 18"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9" name="Rectangle 8"/>
          <p:cNvSpPr/>
          <p:nvPr userDrawn="1"/>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17" name="Group 16"/>
          <p:cNvGrpSpPr/>
          <p:nvPr userDrawn="1"/>
        </p:nvGrpSpPr>
        <p:grpSpPr>
          <a:xfrm>
            <a:off x="0" y="5562600"/>
            <a:ext cx="9144000" cy="1295400"/>
            <a:chOff x="0" y="5562600"/>
            <a:chExt cx="9144000" cy="1295400"/>
          </a:xfrm>
        </p:grpSpPr>
        <p:grpSp>
          <p:nvGrpSpPr>
            <p:cNvPr id="18" name="Group 8"/>
            <p:cNvGrpSpPr/>
            <p:nvPr userDrawn="1"/>
          </p:nvGrpSpPr>
          <p:grpSpPr>
            <a:xfrm>
              <a:off x="0" y="6096000"/>
              <a:ext cx="9144000" cy="762000"/>
              <a:chOff x="0" y="6096000"/>
              <a:chExt cx="9144000" cy="762000"/>
            </a:xfrm>
          </p:grpSpPr>
          <p:sp>
            <p:nvSpPr>
              <p:cNvPr id="20" name="Rectangle 19"/>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9" name="Picture 18"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2">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838200"/>
            <a:ext cx="4320540" cy="2006601"/>
          </a:xfrm>
        </p:spPr>
        <p:txBody>
          <a:bodyPr anchor="b">
            <a:normAutofit/>
          </a:bodyPr>
          <a:lstStyle>
            <a:lvl1pPr algn="ctr">
              <a:lnSpc>
                <a:spcPct val="80000"/>
              </a:lnSpc>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40530" y="2980267"/>
            <a:ext cx="43205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14" name="Group 13"/>
          <p:cNvGrpSpPr/>
          <p:nvPr userDrawn="1"/>
        </p:nvGrpSpPr>
        <p:grpSpPr>
          <a:xfrm>
            <a:off x="0" y="5562600"/>
            <a:ext cx="9144000" cy="1295400"/>
            <a:chOff x="0" y="5562600"/>
            <a:chExt cx="9144000" cy="1295400"/>
          </a:xfrm>
        </p:grpSpPr>
        <p:grpSp>
          <p:nvGrpSpPr>
            <p:cNvPr id="15" name="Group 8"/>
            <p:cNvGrpSpPr/>
            <p:nvPr userDrawn="1"/>
          </p:nvGrpSpPr>
          <p:grpSpPr>
            <a:xfrm>
              <a:off x="0" y="6096000"/>
              <a:ext cx="9144000" cy="762000"/>
              <a:chOff x="0" y="6096000"/>
              <a:chExt cx="9144000" cy="762000"/>
            </a:xfrm>
          </p:grpSpPr>
          <p:sp>
            <p:nvSpPr>
              <p:cNvPr id="17" name="Rectangle 1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16" name="Picture 15"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18" name="Group 17"/>
          <p:cNvGrpSpPr/>
          <p:nvPr userDrawn="1"/>
        </p:nvGrpSpPr>
        <p:grpSpPr>
          <a:xfrm>
            <a:off x="0" y="100208"/>
            <a:ext cx="9144000" cy="920204"/>
            <a:chOff x="0" y="100208"/>
            <a:chExt cx="9144000" cy="920204"/>
          </a:xfrm>
        </p:grpSpPr>
        <p:sp>
          <p:nvSpPr>
            <p:cNvPr id="8" name="Rectangle 7"/>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371600"/>
            <a:ext cx="40386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2"/>
          <p:cNvSpPr>
            <a:spLocks noGrp="1"/>
          </p:cNvSpPr>
          <p:nvPr>
            <p:ph sz="half" idx="10"/>
          </p:nvPr>
        </p:nvSpPr>
        <p:spPr>
          <a:xfrm>
            <a:off x="4572000" y="1371600"/>
            <a:ext cx="40386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3" name="Group 12"/>
          <p:cNvGrpSpPr/>
          <p:nvPr userDrawn="1"/>
        </p:nvGrpSpPr>
        <p:grpSpPr>
          <a:xfrm>
            <a:off x="0" y="5562600"/>
            <a:ext cx="9144000" cy="1295400"/>
            <a:chOff x="0" y="5562600"/>
            <a:chExt cx="9144000" cy="1295400"/>
          </a:xfrm>
        </p:grpSpPr>
        <p:grpSp>
          <p:nvGrpSpPr>
            <p:cNvPr id="20" name="Group 8"/>
            <p:cNvGrpSpPr/>
            <p:nvPr userDrawn="1"/>
          </p:nvGrpSpPr>
          <p:grpSpPr>
            <a:xfrm>
              <a:off x="0" y="6096000"/>
              <a:ext cx="9144000" cy="762000"/>
              <a:chOff x="0" y="6096000"/>
              <a:chExt cx="9144000" cy="762000"/>
            </a:xfrm>
          </p:grpSpPr>
          <p:sp>
            <p:nvSpPr>
              <p:cNvPr id="22" name="Rectangle 21"/>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1" name="Picture 20"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9852" y="1447800"/>
            <a:ext cx="4091940" cy="868681"/>
          </a:xfrm>
          <a:prstGeom prst="rect">
            <a:avLst/>
          </a:prstGeo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9852" y="2324622"/>
            <a:ext cx="4091940" cy="3246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 name="Group 15"/>
          <p:cNvGrpSpPr/>
          <p:nvPr userDrawn="1"/>
        </p:nvGrpSpPr>
        <p:grpSpPr>
          <a:xfrm>
            <a:off x="0" y="100208"/>
            <a:ext cx="9144000" cy="920204"/>
            <a:chOff x="0" y="100208"/>
            <a:chExt cx="9144000" cy="920204"/>
          </a:xfrm>
        </p:grpSpPr>
        <p:sp>
          <p:nvSpPr>
            <p:cNvPr id="17" name="Rectangle 16"/>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smtClean="0"/>
              <a:t>Click to edit Master title style</a:t>
            </a:r>
            <a:endParaRPr lang="en-US" dirty="0"/>
          </a:p>
        </p:txBody>
      </p:sp>
      <p:sp>
        <p:nvSpPr>
          <p:cNvPr id="20" name="Text Placeholder 2"/>
          <p:cNvSpPr>
            <a:spLocks noGrp="1"/>
          </p:cNvSpPr>
          <p:nvPr>
            <p:ph type="body" idx="10"/>
          </p:nvPr>
        </p:nvSpPr>
        <p:spPr>
          <a:xfrm>
            <a:off x="4724400" y="1447800"/>
            <a:ext cx="4091940" cy="868681"/>
          </a:xfrm>
          <a:prstGeom prst="rect">
            <a:avLst/>
          </a:prstGeo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Content Placeholder 3"/>
          <p:cNvSpPr>
            <a:spLocks noGrp="1"/>
          </p:cNvSpPr>
          <p:nvPr>
            <p:ph sz="half" idx="11"/>
          </p:nvPr>
        </p:nvSpPr>
        <p:spPr>
          <a:xfrm>
            <a:off x="4724400" y="2324622"/>
            <a:ext cx="4091940" cy="3246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3" name="Group 22"/>
          <p:cNvGrpSpPr/>
          <p:nvPr userDrawn="1"/>
        </p:nvGrpSpPr>
        <p:grpSpPr>
          <a:xfrm>
            <a:off x="0" y="5562600"/>
            <a:ext cx="9144000" cy="1295400"/>
            <a:chOff x="0" y="5562600"/>
            <a:chExt cx="9144000" cy="1295400"/>
          </a:xfrm>
        </p:grpSpPr>
        <p:grpSp>
          <p:nvGrpSpPr>
            <p:cNvPr id="24" name="Group 8"/>
            <p:cNvGrpSpPr/>
            <p:nvPr userDrawn="1"/>
          </p:nvGrpSpPr>
          <p:grpSpPr>
            <a:xfrm>
              <a:off x="0" y="6096000"/>
              <a:ext cx="9144000" cy="762000"/>
              <a:chOff x="0" y="6096000"/>
              <a:chExt cx="9144000" cy="762000"/>
            </a:xfrm>
          </p:grpSpPr>
          <p:sp>
            <p:nvSpPr>
              <p:cNvPr id="26" name="Rectangle 25"/>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5" name="Picture 24"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12" name="Group 11"/>
          <p:cNvGrpSpPr/>
          <p:nvPr userDrawn="1"/>
        </p:nvGrpSpPr>
        <p:grpSpPr>
          <a:xfrm>
            <a:off x="0" y="100208"/>
            <a:ext cx="9144000" cy="920204"/>
            <a:chOff x="0" y="100208"/>
            <a:chExt cx="9144000" cy="920204"/>
          </a:xfrm>
        </p:grpSpPr>
        <p:sp>
          <p:nvSpPr>
            <p:cNvPr id="13" name="Rectangle 12"/>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smtClean="0"/>
              <a:t>Click to edit Master title style</a:t>
            </a:r>
            <a:endParaRPr lang="en-US" dirty="0"/>
          </a:p>
        </p:txBody>
      </p:sp>
      <p:sp>
        <p:nvSpPr>
          <p:cNvPr id="19"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0" name="Group 19"/>
          <p:cNvGrpSpPr/>
          <p:nvPr userDrawn="1"/>
        </p:nvGrpSpPr>
        <p:grpSpPr>
          <a:xfrm>
            <a:off x="0" y="5562600"/>
            <a:ext cx="9144000" cy="1295400"/>
            <a:chOff x="0" y="5562600"/>
            <a:chExt cx="9144000" cy="1295400"/>
          </a:xfrm>
        </p:grpSpPr>
        <p:grpSp>
          <p:nvGrpSpPr>
            <p:cNvPr id="21" name="Group 8"/>
            <p:cNvGrpSpPr/>
            <p:nvPr userDrawn="1"/>
          </p:nvGrpSpPr>
          <p:grpSpPr>
            <a:xfrm>
              <a:off x="0" y="6096000"/>
              <a:ext cx="9144000" cy="762000"/>
              <a:chOff x="0" y="6096000"/>
              <a:chExt cx="9144000" cy="762000"/>
            </a:xfrm>
          </p:grpSpPr>
          <p:sp>
            <p:nvSpPr>
              <p:cNvPr id="23" name="Rectangle 22"/>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 FLORIDA DIVISION OF EMERGENCY MANAGEMENT</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pic>
          <p:nvPicPr>
            <p:cNvPr id="22" name="Picture 21" descr="2014 Get A Plan logo blue.png"/>
            <p:cNvPicPr>
              <a:picLocks noChangeAspect="1"/>
            </p:cNvPicPr>
            <p:nvPr userDrawn="1"/>
          </p:nvPicPr>
          <p:blipFill>
            <a:blip r:embed="rId2" cstate="print"/>
            <a:stretch>
              <a:fillRect/>
            </a:stretch>
          </p:blipFill>
          <p:spPr>
            <a:xfrm>
              <a:off x="7315200" y="5562600"/>
              <a:ext cx="1676400" cy="1172761"/>
            </a:xfrm>
            <a:prstGeom prst="rect">
              <a:avLst/>
            </a:prstGeom>
          </p:spPr>
        </p:pic>
      </p:gr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1"/>
                </a:solidFill>
                <a:effectLst/>
                <a:uLnTx/>
                <a:uFillTx/>
                <a:latin typeface="+mj-lt"/>
                <a:ea typeface="+mj-ea"/>
                <a:cs typeface="+mj-cs"/>
              </a:rPr>
              <a:t>Presenter Name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1"/>
                </a:solidFill>
                <a:effectLst/>
                <a:uLnTx/>
                <a:uFillTx/>
                <a:latin typeface="+mj-lt"/>
                <a:ea typeface="+mj-ea"/>
                <a:cs typeface="+mj-cs"/>
              </a:rPr>
              <a:t>Title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1"/>
                </a:solidFill>
                <a:effectLst/>
                <a:uLnTx/>
                <a:uFillTx/>
                <a:latin typeface="+mj-lt"/>
                <a:ea typeface="+mj-ea"/>
                <a:cs typeface="+mj-cs"/>
              </a:rPr>
              <a:t>Date</a:t>
            </a:r>
            <a:endParaRPr kumimoji="0" lang="en-US" sz="3000" b="1" i="0" u="none" strike="noStrike" kern="1200" cap="small" spc="0" normalizeH="0" baseline="0" noProof="0" dirty="0">
              <a:ln>
                <a:noFill/>
              </a:ln>
              <a:solidFill>
                <a:schemeClr val="tx1"/>
              </a:solidFill>
              <a:effectLst/>
              <a:uLnTx/>
              <a:uFillTx/>
              <a:latin typeface="+mj-lt"/>
              <a:ea typeface="+mj-ea"/>
              <a:cs typeface="+mj-cs"/>
            </a:endParaRPr>
          </a:p>
        </p:txBody>
      </p:sp>
      <p:pic>
        <p:nvPicPr>
          <p:cNvPr id="19" name="Picture 18" descr="2014 Get A Plan logo blue.png"/>
          <p:cNvPicPr>
            <a:picLocks noChangeAspect="1"/>
          </p:cNvPicPr>
          <p:nvPr userDrawn="1"/>
        </p:nvPicPr>
        <p:blipFill>
          <a:blip r:embed="rId14"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smtClean="0"/>
              <a:t>PRESENTATION TITLE</a:t>
            </a:r>
            <a:endParaRPr lang="en-US" dirty="0"/>
          </a:p>
        </p:txBody>
      </p:sp>
      <p:sp>
        <p:nvSpPr>
          <p:cNvPr id="10" name="Title Placeholder 1"/>
          <p:cNvSpPr txBox="1">
            <a:spLocks/>
          </p:cNvSpPr>
          <p:nvPr userDrawn="1"/>
        </p:nvSpPr>
        <p:spPr>
          <a:xfrm>
            <a:off x="0" y="5105400"/>
            <a:ext cx="9144000" cy="1295400"/>
          </a:xfrm>
          <a:prstGeom prst="rect">
            <a:avLst/>
          </a:prstGeom>
        </p:spPr>
        <p:txBody>
          <a:bodyPr vert="horz" lIns="91440" tIns="45720" rIns="91440" bIns="45720" rtlCol="0" anchor="t">
            <a:noAutofit/>
          </a:bodyPr>
          <a:lstStyle/>
          <a:p>
            <a:pPr algn="ctr">
              <a:lnSpc>
                <a:spcPct val="90000"/>
              </a:lnSpc>
              <a:spcBef>
                <a:spcPct val="0"/>
              </a:spcBef>
              <a:defRPr/>
            </a:pPr>
            <a:r>
              <a:rPr lang="en-US" sz="3000" b="1" cap="small" dirty="0" smtClean="0">
                <a:solidFill>
                  <a:prstClr val="black"/>
                </a:solidFill>
              </a:rPr>
              <a:t>Presenter Name</a:t>
            </a:r>
          </a:p>
          <a:p>
            <a:pPr algn="ctr">
              <a:lnSpc>
                <a:spcPct val="90000"/>
              </a:lnSpc>
              <a:spcBef>
                <a:spcPct val="0"/>
              </a:spcBef>
              <a:defRPr/>
            </a:pPr>
            <a:r>
              <a:rPr lang="en-US" sz="3000" b="1" cap="small" dirty="0" smtClean="0">
                <a:solidFill>
                  <a:prstClr val="black"/>
                </a:solidFill>
              </a:rPr>
              <a:t>Title</a:t>
            </a:r>
          </a:p>
          <a:p>
            <a:pPr algn="ctr">
              <a:lnSpc>
                <a:spcPct val="90000"/>
              </a:lnSpc>
              <a:spcBef>
                <a:spcPct val="0"/>
              </a:spcBef>
              <a:defRPr/>
            </a:pPr>
            <a:r>
              <a:rPr lang="en-US" sz="3000" b="1" cap="small" dirty="0" smtClean="0">
                <a:solidFill>
                  <a:prstClr val="black"/>
                </a:solidFill>
              </a:rPr>
              <a:t>Date</a:t>
            </a:r>
            <a:endParaRPr lang="en-US" sz="3000" b="1" cap="small" dirty="0">
              <a:solidFill>
                <a:prstClr val="black"/>
              </a:solidFill>
            </a:endParaRPr>
          </a:p>
        </p:txBody>
      </p:sp>
      <p:pic>
        <p:nvPicPr>
          <p:cNvPr id="19" name="Picture 18" descr="2014 Get A Plan logo blue.png"/>
          <p:cNvPicPr>
            <a:picLocks noChangeAspect="1"/>
          </p:cNvPicPr>
          <p:nvPr userDrawn="1"/>
        </p:nvPicPr>
        <p:blipFill>
          <a:blip r:embed="rId2" cstate="print"/>
          <a:stretch>
            <a:fillRect/>
          </a:stretch>
        </p:blipFill>
        <p:spPr>
          <a:xfrm>
            <a:off x="2819400" y="381000"/>
            <a:ext cx="3668352" cy="2566272"/>
          </a:xfrm>
          <a:prstGeom prst="rect">
            <a:avLst/>
          </a:prstGeom>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ema.gov/media-library/assets/documents/24647?fromSearch=fromsearch&amp;id=512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8686800" cy="2560320"/>
          </a:xfrm>
        </p:spPr>
        <p:txBody>
          <a:bodyPr>
            <a:normAutofit fontScale="90000"/>
          </a:bodyPr>
          <a:lstStyle/>
          <a:p>
            <a:r>
              <a:rPr lang="en-US" sz="6700" dirty="0" smtClean="0"/>
              <a:t>Florida’s Housing RSF</a:t>
            </a:r>
            <a:br>
              <a:rPr lang="en-US" sz="6700" dirty="0" smtClean="0"/>
            </a:br>
            <a:r>
              <a:rPr lang="en-US" sz="4000" dirty="0" smtClean="0"/>
              <a:t> </a:t>
            </a:r>
            <a:r>
              <a:rPr lang="en-US" sz="6700" dirty="0" smtClean="0"/>
              <a:t/>
            </a:r>
            <a:br>
              <a:rPr lang="en-US" sz="6700" dirty="0" smtClean="0"/>
            </a:br>
            <a:r>
              <a:rPr lang="en-US" sz="4000" dirty="0" smtClean="0"/>
              <a:t>FL and the National Disaster Recovery Framework</a:t>
            </a:r>
            <a:endParaRPr lang="en-US" sz="4000" dirty="0"/>
          </a:p>
        </p:txBody>
      </p:sp>
      <p:sp>
        <p:nvSpPr>
          <p:cNvPr id="3" name="Subtitle 2"/>
          <p:cNvSpPr>
            <a:spLocks noGrp="1"/>
          </p:cNvSpPr>
          <p:nvPr>
            <p:ph type="subTitle" idx="1"/>
          </p:nvPr>
        </p:nvSpPr>
        <p:spPr>
          <a:xfrm>
            <a:off x="2065020" y="4800600"/>
            <a:ext cx="4937760" cy="1097278"/>
          </a:xfrm>
        </p:spPr>
        <p:txBody>
          <a:bodyPr>
            <a:normAutofit/>
          </a:bodyPr>
          <a:lstStyle/>
          <a:p>
            <a:r>
              <a:rPr lang="en-US" dirty="0" smtClean="0"/>
              <a:t>Christina Rojas-</a:t>
            </a:r>
            <a:r>
              <a:rPr lang="en-US" dirty="0" err="1" smtClean="0"/>
              <a:t>Kasten</a:t>
            </a:r>
            <a:endParaRPr lang="en-US" dirty="0" smtClean="0"/>
          </a:p>
          <a:p>
            <a:r>
              <a:rPr lang="en-US" dirty="0" smtClean="0"/>
              <a:t>February 12, 2016</a:t>
            </a:r>
            <a:endParaRPr lang="en-US" dirty="0"/>
          </a:p>
        </p:txBody>
      </p:sp>
      <p:pic>
        <p:nvPicPr>
          <p:cNvPr id="4" name="Picture 3" descr="2014 Get A Plan logo blue.png"/>
          <p:cNvPicPr>
            <a:picLocks noChangeAspect="1"/>
          </p:cNvPicPr>
          <p:nvPr/>
        </p:nvPicPr>
        <p:blipFill>
          <a:blip r:embed="rId3" cstate="print"/>
          <a:stretch>
            <a:fillRect/>
          </a:stretch>
        </p:blipFill>
        <p:spPr>
          <a:xfrm>
            <a:off x="3124200" y="0"/>
            <a:ext cx="2819400" cy="1972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Important Points About RSF’s</a:t>
            </a:r>
            <a:endParaRPr lang="en-US" dirty="0"/>
          </a:p>
        </p:txBody>
      </p:sp>
      <p:sp>
        <p:nvSpPr>
          <p:cNvPr id="3" name="Content Placeholder 2"/>
          <p:cNvSpPr>
            <a:spLocks noGrp="1"/>
          </p:cNvSpPr>
          <p:nvPr>
            <p:ph idx="1"/>
          </p:nvPr>
        </p:nvSpPr>
        <p:spPr>
          <a:xfrm>
            <a:off x="0" y="1371600"/>
            <a:ext cx="9144000" cy="3810000"/>
          </a:xfrm>
        </p:spPr>
        <p:txBody>
          <a:bodyPr/>
          <a:lstStyle/>
          <a:p>
            <a:r>
              <a:rPr lang="en-US" sz="3200" b="1" dirty="0" smtClean="0"/>
              <a:t>RSF’s will be activated on a case-by-case basis, depending on the needs of survivors in a given disaster. </a:t>
            </a:r>
          </a:p>
          <a:p>
            <a:r>
              <a:rPr lang="en-US" sz="3200" b="1" dirty="0" smtClean="0"/>
              <a:t>The main purpose of the RSF’s is not to bring an influx of cash; that is still the point of the PA, IA and HMGP programs. What the RSF’s do is coordinate technical assistance from FEMA and other federal programs as needs are determined</a:t>
            </a:r>
          </a:p>
        </p:txBody>
      </p:sp>
    </p:spTree>
    <p:extLst>
      <p:ext uri="{BB962C8B-B14F-4D97-AF65-F5344CB8AC3E}">
        <p14:creationId xmlns:p14="http://schemas.microsoft.com/office/powerpoint/2010/main" val="452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General State of Things in FL</a:t>
            </a:r>
            <a:endParaRPr lang="en-US" dirty="0"/>
          </a:p>
        </p:txBody>
      </p:sp>
      <p:sp>
        <p:nvSpPr>
          <p:cNvPr id="3" name="Content Placeholder 2"/>
          <p:cNvSpPr>
            <a:spLocks noGrp="1"/>
          </p:cNvSpPr>
          <p:nvPr>
            <p:ph idx="1"/>
          </p:nvPr>
        </p:nvSpPr>
        <p:spPr/>
        <p:txBody>
          <a:bodyPr/>
          <a:lstStyle/>
          <a:p>
            <a:r>
              <a:rPr lang="en-US" sz="3200" b="1" dirty="0" smtClean="0"/>
              <a:t>Right now, FDEM is working with a number of agencies, and coalitions of agencies, to establish RSF’s and lead agencies within those RSF’s</a:t>
            </a:r>
            <a:endParaRPr lang="en-US" sz="3200" b="1" dirty="0"/>
          </a:p>
          <a:p>
            <a:r>
              <a:rPr lang="en-US" sz="3200" b="1" dirty="0" smtClean="0"/>
              <a:t>Florida has a very robust ESF structure:</a:t>
            </a:r>
          </a:p>
          <a:p>
            <a:pPr lvl="1"/>
            <a:r>
              <a:rPr lang="en-US" sz="2800" b="1" dirty="0" smtClean="0"/>
              <a:t>We have 18 ESF’s identified, whereas the federal ESF structure only has 15,</a:t>
            </a:r>
          </a:p>
          <a:p>
            <a:pPr lvl="1"/>
            <a:r>
              <a:rPr lang="en-US" sz="2800" b="1" dirty="0" smtClean="0"/>
              <a:t>Technically (“legally”), Florida ESF’s are always “on” and ready to serve the citizenry</a:t>
            </a:r>
          </a:p>
        </p:txBody>
      </p:sp>
    </p:spTree>
    <p:extLst>
      <p:ext uri="{BB962C8B-B14F-4D97-AF65-F5344CB8AC3E}">
        <p14:creationId xmlns:p14="http://schemas.microsoft.com/office/powerpoint/2010/main" val="14019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So Why do we Need RSF’s?</a:t>
            </a:r>
            <a:endParaRPr lang="en-US" dirty="0"/>
          </a:p>
        </p:txBody>
      </p:sp>
      <p:sp>
        <p:nvSpPr>
          <p:cNvPr id="3" name="Content Placeholder 2"/>
          <p:cNvSpPr>
            <a:spLocks noGrp="1"/>
          </p:cNvSpPr>
          <p:nvPr>
            <p:ph idx="1"/>
          </p:nvPr>
        </p:nvSpPr>
        <p:spPr/>
        <p:txBody>
          <a:bodyPr/>
          <a:lstStyle/>
          <a:p>
            <a:r>
              <a:rPr lang="en-US" sz="3200" b="1" dirty="0" smtClean="0"/>
              <a:t>From the previous slide, we can see that we are in pretty good shape in FL, at least structurally, should we have a triggering event tomorrow…</a:t>
            </a:r>
          </a:p>
          <a:p>
            <a:pPr lvl="1"/>
            <a:r>
              <a:rPr lang="en-US" sz="2800" b="1" dirty="0" smtClean="0"/>
              <a:t>BUT, we may not be set up </a:t>
            </a:r>
            <a:r>
              <a:rPr lang="en-US" sz="2800" b="1" u="sng" dirty="0" smtClean="0"/>
              <a:t>optimally</a:t>
            </a:r>
            <a:r>
              <a:rPr lang="en-US" sz="2800" b="1" dirty="0" smtClean="0"/>
              <a:t> for the needs of survivors and the community as we move into a long-term recovery </a:t>
            </a:r>
          </a:p>
          <a:p>
            <a:pPr lvl="2"/>
            <a:r>
              <a:rPr lang="en-US" sz="2400" b="1" dirty="0" smtClean="0"/>
              <a:t>By the time that we activate RSF’s, survivors basic needs  are already being met, and we are talking about repairing and re-establishing individual and community-based networks</a:t>
            </a:r>
          </a:p>
        </p:txBody>
      </p:sp>
    </p:spTree>
    <p:extLst>
      <p:ext uri="{BB962C8B-B14F-4D97-AF65-F5344CB8AC3E}">
        <p14:creationId xmlns:p14="http://schemas.microsoft.com/office/powerpoint/2010/main" val="14019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fontScale="90000"/>
          </a:bodyPr>
          <a:lstStyle/>
          <a:p>
            <a:r>
              <a:rPr lang="en-US" dirty="0" smtClean="0"/>
              <a:t>More than Just Being In-Line with FEMA</a:t>
            </a:r>
            <a:endParaRPr lang="en-US" dirty="0"/>
          </a:p>
        </p:txBody>
      </p:sp>
      <p:sp>
        <p:nvSpPr>
          <p:cNvPr id="3" name="Content Placeholder 2"/>
          <p:cNvSpPr>
            <a:spLocks noGrp="1"/>
          </p:cNvSpPr>
          <p:nvPr>
            <p:ph idx="1"/>
          </p:nvPr>
        </p:nvSpPr>
        <p:spPr/>
        <p:txBody>
          <a:bodyPr/>
          <a:lstStyle/>
          <a:p>
            <a:r>
              <a:rPr lang="en-US" sz="3200" b="1" dirty="0" smtClean="0"/>
              <a:t>If we were to use the existing ESF structure, we would obviously be out-of-phase with the federal structure. </a:t>
            </a:r>
            <a:endParaRPr lang="en-US" sz="3200" b="1" dirty="0"/>
          </a:p>
          <a:p>
            <a:pPr lvl="1"/>
            <a:r>
              <a:rPr lang="en-US" sz="2800" b="1" dirty="0" smtClean="0"/>
              <a:t>But that is rarely a limiting concern for us here in FL! (once again, note that we have more ESF’s than they do)</a:t>
            </a:r>
          </a:p>
        </p:txBody>
      </p:sp>
    </p:spTree>
    <p:extLst>
      <p:ext uri="{BB962C8B-B14F-4D97-AF65-F5344CB8AC3E}">
        <p14:creationId xmlns:p14="http://schemas.microsoft.com/office/powerpoint/2010/main" val="14019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Opportunity</a:t>
            </a:r>
            <a:endParaRPr lang="en-US" dirty="0"/>
          </a:p>
        </p:txBody>
      </p:sp>
      <p:sp>
        <p:nvSpPr>
          <p:cNvPr id="3" name="Content Placeholder 2"/>
          <p:cNvSpPr>
            <a:spLocks noGrp="1"/>
          </p:cNvSpPr>
          <p:nvPr>
            <p:ph idx="1"/>
          </p:nvPr>
        </p:nvSpPr>
        <p:spPr/>
        <p:txBody>
          <a:bodyPr/>
          <a:lstStyle/>
          <a:p>
            <a:r>
              <a:rPr lang="en-US" sz="3200" b="1" dirty="0"/>
              <a:t>Instead of taking non-optimized structures and cobbling them together as best we can, we have the </a:t>
            </a:r>
            <a:r>
              <a:rPr lang="en-US" sz="3200" b="1" u="sng" dirty="0"/>
              <a:t>opportunity</a:t>
            </a:r>
            <a:r>
              <a:rPr lang="en-US" sz="3200" b="1" dirty="0"/>
              <a:t> at the onset to create the optimal structure for Florida</a:t>
            </a:r>
          </a:p>
          <a:p>
            <a:pPr marL="502920" lvl="2">
              <a:spcBef>
                <a:spcPts val="1800"/>
              </a:spcBef>
            </a:pPr>
            <a:r>
              <a:rPr lang="en-US" sz="2800" b="1" dirty="0"/>
              <a:t>How do we get there… </a:t>
            </a:r>
            <a:r>
              <a:rPr lang="en-US" sz="2800" b="1" dirty="0" smtClean="0"/>
              <a:t>whenever possible, we </a:t>
            </a:r>
            <a:r>
              <a:rPr lang="en-US" sz="2800" b="1" dirty="0"/>
              <a:t>use/build coalitions between stakeholder agencies, with local buy-in</a:t>
            </a:r>
          </a:p>
          <a:p>
            <a:pPr marL="274320" lvl="1" indent="0">
              <a:buNone/>
            </a:pPr>
            <a:endParaRPr lang="en-US" sz="2800" dirty="0" smtClean="0"/>
          </a:p>
        </p:txBody>
      </p:sp>
    </p:spTree>
    <p:extLst>
      <p:ext uri="{BB962C8B-B14F-4D97-AF65-F5344CB8AC3E}">
        <p14:creationId xmlns:p14="http://schemas.microsoft.com/office/powerpoint/2010/main" val="14019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Opportunity (</a:t>
            </a:r>
            <a:r>
              <a:rPr lang="en-US" dirty="0" err="1" smtClean="0"/>
              <a:t>ctd</a:t>
            </a:r>
            <a:r>
              <a:rPr lang="en-US" dirty="0" smtClean="0"/>
              <a:t>.)</a:t>
            </a:r>
            <a:endParaRPr lang="en-US" dirty="0"/>
          </a:p>
        </p:txBody>
      </p:sp>
      <p:sp>
        <p:nvSpPr>
          <p:cNvPr id="3" name="Content Placeholder 2"/>
          <p:cNvSpPr>
            <a:spLocks noGrp="1"/>
          </p:cNvSpPr>
          <p:nvPr>
            <p:ph idx="1"/>
          </p:nvPr>
        </p:nvSpPr>
        <p:spPr/>
        <p:txBody>
          <a:bodyPr/>
          <a:lstStyle/>
          <a:p>
            <a:r>
              <a:rPr lang="en-US" b="1" dirty="0"/>
              <a:t>Community Planning and Capacity Building:  </a:t>
            </a:r>
            <a:r>
              <a:rPr lang="en-US" b="1" dirty="0" smtClean="0"/>
              <a:t>                  Dept. of Economic Opportunity</a:t>
            </a:r>
          </a:p>
          <a:p>
            <a:r>
              <a:rPr lang="en-US" b="1" dirty="0" smtClean="0"/>
              <a:t>Economic</a:t>
            </a:r>
            <a:r>
              <a:rPr lang="en-US" b="1" dirty="0"/>
              <a:t>: </a:t>
            </a:r>
            <a:r>
              <a:rPr lang="en-US" b="1" dirty="0" smtClean="0"/>
              <a:t>Department of Economic Opportunity</a:t>
            </a:r>
            <a:endParaRPr lang="en-US" b="1" dirty="0"/>
          </a:p>
          <a:p>
            <a:r>
              <a:rPr lang="en-US" b="1" dirty="0"/>
              <a:t>Health and Social Services: </a:t>
            </a:r>
          </a:p>
          <a:p>
            <a:pPr lvl="1"/>
            <a:r>
              <a:rPr lang="en-US" b="1" dirty="0"/>
              <a:t>Health – </a:t>
            </a:r>
            <a:r>
              <a:rPr lang="en-US" b="1" dirty="0" smtClean="0"/>
              <a:t>Department of Health</a:t>
            </a:r>
            <a:endParaRPr lang="en-US" b="1" dirty="0"/>
          </a:p>
          <a:p>
            <a:pPr lvl="1"/>
            <a:r>
              <a:rPr lang="en-US" b="1" dirty="0"/>
              <a:t>Social Services </a:t>
            </a:r>
            <a:r>
              <a:rPr lang="en-US" b="1" dirty="0" smtClean="0"/>
              <a:t>– Department of Children and Families</a:t>
            </a:r>
            <a:endParaRPr lang="en-US" b="1" dirty="0"/>
          </a:p>
          <a:p>
            <a:r>
              <a:rPr lang="en-US" b="1" dirty="0"/>
              <a:t>Housing: </a:t>
            </a:r>
            <a:r>
              <a:rPr lang="en-US" b="1" dirty="0" smtClean="0">
                <a:solidFill>
                  <a:srgbClr val="FF0000"/>
                </a:solidFill>
              </a:rPr>
              <a:t>What we are here to discuss</a:t>
            </a:r>
            <a:endParaRPr lang="en-US" b="1" dirty="0">
              <a:solidFill>
                <a:srgbClr val="FF0000"/>
              </a:solidFill>
            </a:endParaRPr>
          </a:p>
          <a:p>
            <a:r>
              <a:rPr lang="en-US" b="1" dirty="0"/>
              <a:t>Infrastructure: </a:t>
            </a:r>
            <a:r>
              <a:rPr lang="en-US" b="1" dirty="0" smtClean="0"/>
              <a:t>TBD (DOT)</a:t>
            </a:r>
            <a:endParaRPr lang="en-US" b="1" dirty="0"/>
          </a:p>
          <a:p>
            <a:r>
              <a:rPr lang="en-US" b="1" dirty="0"/>
              <a:t>Natural and Cultural Resources: </a:t>
            </a:r>
            <a:r>
              <a:rPr lang="en-US" b="1" dirty="0" smtClean="0"/>
              <a:t>TBD (DEP/SHPO)</a:t>
            </a:r>
            <a:endParaRPr lang="en-US" b="1" dirty="0"/>
          </a:p>
          <a:p>
            <a:pPr marL="274320" lvl="1" indent="0">
              <a:buNone/>
            </a:pPr>
            <a:endParaRPr lang="en-US" b="1" dirty="0" smtClean="0"/>
          </a:p>
        </p:txBody>
      </p:sp>
    </p:spTree>
    <p:extLst>
      <p:ext uri="{BB962C8B-B14F-4D97-AF65-F5344CB8AC3E}">
        <p14:creationId xmlns:p14="http://schemas.microsoft.com/office/powerpoint/2010/main" val="216738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General Thoughts</a:t>
            </a:r>
            <a:endParaRPr lang="en-US" dirty="0"/>
          </a:p>
        </p:txBody>
      </p:sp>
      <p:sp>
        <p:nvSpPr>
          <p:cNvPr id="5" name="Content Placeholder 4"/>
          <p:cNvSpPr>
            <a:spLocks noGrp="1"/>
          </p:cNvSpPr>
          <p:nvPr>
            <p:ph idx="1"/>
          </p:nvPr>
        </p:nvSpPr>
        <p:spPr/>
        <p:txBody>
          <a:bodyPr/>
          <a:lstStyle/>
          <a:p>
            <a:r>
              <a:rPr lang="en-US" sz="3200" b="1" dirty="0" smtClean="0"/>
              <a:t>We could certainly veer away from the Federal structure… we are all about what is doing what is best for Florida. However, at least at first, at the State level we are going to build a structure to mate up nicely with the Federal side</a:t>
            </a:r>
          </a:p>
          <a:p>
            <a:r>
              <a:rPr lang="en-US" sz="3200" b="1" dirty="0" smtClean="0"/>
              <a:t>This does not mean that it will be this way forever. Nor does it mean that all local structures will end up looking like a carbon copy of the State’s structure.</a:t>
            </a:r>
            <a:endParaRPr lang="en-US" sz="3200" b="1" dirty="0"/>
          </a:p>
        </p:txBody>
      </p:sp>
    </p:spTree>
    <p:extLst>
      <p:ext uri="{BB962C8B-B14F-4D97-AF65-F5344CB8AC3E}">
        <p14:creationId xmlns:p14="http://schemas.microsoft.com/office/powerpoint/2010/main" val="21755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II – Concept of Operations</a:t>
            </a:r>
            <a:endParaRPr lang="en-US" dirty="0"/>
          </a:p>
        </p:txBody>
      </p:sp>
      <p:sp>
        <p:nvSpPr>
          <p:cNvPr id="3" name="Content Placeholder 2"/>
          <p:cNvSpPr>
            <a:spLocks noGrp="1"/>
          </p:cNvSpPr>
          <p:nvPr>
            <p:ph idx="1"/>
          </p:nvPr>
        </p:nvSpPr>
        <p:spPr>
          <a:xfrm>
            <a:off x="0" y="1981200"/>
            <a:ext cx="9144000" cy="3733800"/>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Some Guiding Principles as we Move Outward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7" y="1881187"/>
            <a:ext cx="3095625" cy="3095625"/>
          </a:xfrm>
          <a:prstGeom prst="rect">
            <a:avLst/>
          </a:prstGeom>
        </p:spPr>
      </p:pic>
    </p:spTree>
    <p:extLst>
      <p:ext uri="{BB962C8B-B14F-4D97-AF65-F5344CB8AC3E}">
        <p14:creationId xmlns:p14="http://schemas.microsoft.com/office/powerpoint/2010/main" val="28992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RSF Concept of Operations</a:t>
            </a:r>
            <a:endParaRPr lang="en-US" dirty="0"/>
          </a:p>
        </p:txBody>
      </p:sp>
      <p:sp>
        <p:nvSpPr>
          <p:cNvPr id="3" name="Content Placeholder 2"/>
          <p:cNvSpPr>
            <a:spLocks noGrp="1"/>
          </p:cNvSpPr>
          <p:nvPr>
            <p:ph idx="1"/>
          </p:nvPr>
        </p:nvSpPr>
        <p:spPr>
          <a:xfrm>
            <a:off x="0" y="1371600"/>
            <a:ext cx="9144000" cy="3733800"/>
          </a:xfrm>
        </p:spPr>
        <p:txBody>
          <a:bodyPr/>
          <a:lstStyle/>
          <a:p>
            <a:pPr marL="457200" indent="-457200">
              <a:buFont typeface="+mj-lt"/>
              <a:buAutoNum type="arabicPeriod"/>
            </a:pPr>
            <a:r>
              <a:rPr lang="en-US" b="1" dirty="0" smtClean="0"/>
              <a:t>At the State level, RSF’s will be established (initially) to mate up with the 6 Federal RSF’s established under the NDRF.</a:t>
            </a:r>
          </a:p>
          <a:p>
            <a:pPr marL="457200" indent="-457200">
              <a:buFont typeface="+mj-lt"/>
              <a:buAutoNum type="arabicPeriod"/>
            </a:pPr>
            <a:r>
              <a:rPr lang="en-US" b="1" dirty="0" smtClean="0"/>
              <a:t>A “Lead Agency” will be established for each Florida RSF, with each “Lead Agency” supplying a designated Point of Contact for the RSF, which will be conspicuously posted on FDEM’s website.</a:t>
            </a:r>
          </a:p>
          <a:p>
            <a:pPr marL="457200" indent="-457200">
              <a:buFont typeface="+mj-lt"/>
              <a:buAutoNum type="arabicPeriod"/>
            </a:pPr>
            <a:r>
              <a:rPr lang="en-US" b="1" dirty="0" smtClean="0"/>
              <a:t>The purpose of RSF’s is to assist in the coordination of the flow of information, services and resources between all levels of </a:t>
            </a:r>
            <a:r>
              <a:rPr lang="en-US" b="1" dirty="0"/>
              <a:t>g</a:t>
            </a:r>
            <a:r>
              <a:rPr lang="en-US" b="1" dirty="0" smtClean="0"/>
              <a:t>overnment – Federal, State and Local.</a:t>
            </a:r>
          </a:p>
        </p:txBody>
      </p:sp>
    </p:spTree>
    <p:extLst>
      <p:ext uri="{BB962C8B-B14F-4D97-AF65-F5344CB8AC3E}">
        <p14:creationId xmlns:p14="http://schemas.microsoft.com/office/powerpoint/2010/main" val="2998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err="1" smtClean="0"/>
              <a:t>CoO</a:t>
            </a:r>
            <a:r>
              <a:rPr lang="en-US" dirty="0" smtClean="0"/>
              <a:t> (</a:t>
            </a:r>
            <a:r>
              <a:rPr lang="en-US" dirty="0" err="1" smtClean="0"/>
              <a:t>ctd</a:t>
            </a:r>
            <a:r>
              <a:rPr lang="en-US" dirty="0" smtClean="0"/>
              <a:t>.)</a:t>
            </a:r>
            <a:endParaRPr lang="en-US" dirty="0"/>
          </a:p>
        </p:txBody>
      </p:sp>
      <p:sp>
        <p:nvSpPr>
          <p:cNvPr id="3" name="Content Placeholder 2"/>
          <p:cNvSpPr>
            <a:spLocks noGrp="1"/>
          </p:cNvSpPr>
          <p:nvPr>
            <p:ph idx="1"/>
          </p:nvPr>
        </p:nvSpPr>
        <p:spPr>
          <a:xfrm>
            <a:off x="-17929" y="1371600"/>
            <a:ext cx="9144000" cy="3733800"/>
          </a:xfrm>
        </p:spPr>
        <p:txBody>
          <a:bodyPr/>
          <a:lstStyle/>
          <a:p>
            <a:pPr marL="457200" indent="-457200">
              <a:buFont typeface="+mj-lt"/>
              <a:buAutoNum type="arabicPeriod" startAt="4"/>
            </a:pPr>
            <a:r>
              <a:rPr lang="en-US" b="1" dirty="0" smtClean="0"/>
              <a:t>RSF’s may be “activated” by joint Federal-State agreement after a federally declared disaster, or by the FDEM Recovery Chief during a State or Local disaster or emergency (regardless of whether there is a State or Local EO).</a:t>
            </a:r>
          </a:p>
          <a:p>
            <a:pPr marL="457200" indent="-457200">
              <a:buFont typeface="+mj-lt"/>
              <a:buAutoNum type="arabicPeriod" startAt="4"/>
            </a:pPr>
            <a:r>
              <a:rPr lang="en-US" b="1" dirty="0" smtClean="0"/>
              <a:t>RSF “activation” shall not necessarily mean that staff are required to occupy a seat in the State EOC, Federal-State JFO or Local EOC. RSF “activation” shall be taken to mean that appropriate staff are to be made available for Emergency Management duties on an as-needed basis.</a:t>
            </a:r>
          </a:p>
        </p:txBody>
      </p:sp>
    </p:spTree>
    <p:extLst>
      <p:ext uri="{BB962C8B-B14F-4D97-AF65-F5344CB8AC3E}">
        <p14:creationId xmlns:p14="http://schemas.microsoft.com/office/powerpoint/2010/main" val="38757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First Things First…</a:t>
            </a:r>
            <a:endParaRPr lang="en-US" dirty="0"/>
          </a:p>
        </p:txBody>
      </p:sp>
      <p:sp>
        <p:nvSpPr>
          <p:cNvPr id="3" name="Content Placeholder 2"/>
          <p:cNvSpPr>
            <a:spLocks noGrp="1"/>
          </p:cNvSpPr>
          <p:nvPr>
            <p:ph idx="1"/>
          </p:nvPr>
        </p:nvSpPr>
        <p:spPr/>
        <p:txBody>
          <a:bodyPr/>
          <a:lstStyle/>
          <a:p>
            <a:r>
              <a:rPr lang="en-US" sz="3200" b="1" dirty="0" smtClean="0"/>
              <a:t>Bureau Chief Evan Rosenberg apologizes for not being able to be here himself</a:t>
            </a:r>
          </a:p>
          <a:p>
            <a:pPr lvl="1"/>
            <a:r>
              <a:rPr lang="en-US" sz="2800" b="1" dirty="0" smtClean="0"/>
              <a:t>He would like to come to the next meeting on March 11, to answer questions and talk more about this matter</a:t>
            </a:r>
          </a:p>
          <a:p>
            <a:pPr lvl="1"/>
            <a:r>
              <a:rPr lang="en-US" sz="2800" b="1" dirty="0" smtClean="0"/>
              <a:t>Ms. Rojas-</a:t>
            </a:r>
            <a:r>
              <a:rPr lang="en-US" sz="2800" b="1" dirty="0" err="1" smtClean="0"/>
              <a:t>Kasten</a:t>
            </a:r>
            <a:r>
              <a:rPr lang="en-US" sz="2800" b="1" dirty="0" smtClean="0"/>
              <a:t> is a Coordinator within the Division’s Individual Assistance Section, and she will be presenting a basic informational presentation on my behalf</a:t>
            </a:r>
          </a:p>
          <a:p>
            <a:pPr lvl="1"/>
            <a:endParaRPr lang="en-US" sz="2800" b="1" dirty="0"/>
          </a:p>
        </p:txBody>
      </p:sp>
    </p:spTree>
    <p:extLst>
      <p:ext uri="{BB962C8B-B14F-4D97-AF65-F5344CB8AC3E}">
        <p14:creationId xmlns:p14="http://schemas.microsoft.com/office/powerpoint/2010/main" val="31774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err="1" smtClean="0"/>
              <a:t>CoO</a:t>
            </a:r>
            <a:r>
              <a:rPr lang="en-US" dirty="0" smtClean="0"/>
              <a:t> (</a:t>
            </a:r>
            <a:r>
              <a:rPr lang="en-US" dirty="0" err="1" smtClean="0"/>
              <a:t>ctd</a:t>
            </a:r>
            <a:r>
              <a:rPr lang="en-US" dirty="0" smtClean="0"/>
              <a:t>.)</a:t>
            </a:r>
            <a:endParaRPr lang="en-US" dirty="0"/>
          </a:p>
        </p:txBody>
      </p:sp>
      <p:sp>
        <p:nvSpPr>
          <p:cNvPr id="3" name="Content Placeholder 2"/>
          <p:cNvSpPr>
            <a:spLocks noGrp="1"/>
          </p:cNvSpPr>
          <p:nvPr>
            <p:ph idx="1"/>
          </p:nvPr>
        </p:nvSpPr>
        <p:spPr>
          <a:xfrm>
            <a:off x="0" y="1371600"/>
            <a:ext cx="9144000" cy="3733800"/>
          </a:xfrm>
        </p:spPr>
        <p:txBody>
          <a:bodyPr/>
          <a:lstStyle/>
          <a:p>
            <a:pPr marL="457200" indent="-457200">
              <a:buFont typeface="+mj-lt"/>
              <a:buAutoNum type="arabicPeriod" startAt="6"/>
            </a:pPr>
            <a:r>
              <a:rPr lang="en-US" b="1" dirty="0" smtClean="0"/>
              <a:t>RSF “activation” shall not be taken to imply that all RSF’s need to be activated at one time. The nature of the given disaster or emergency shall govern which RSF’s (or parts of RSF’s) are to be “activated” by the FDEM Recovery Chief.</a:t>
            </a:r>
          </a:p>
          <a:p>
            <a:pPr marL="457200" indent="-457200">
              <a:buFont typeface="+mj-lt"/>
              <a:buAutoNum type="arabicPeriod" startAt="6"/>
            </a:pPr>
            <a:r>
              <a:rPr lang="en-US" b="1" dirty="0" smtClean="0"/>
              <a:t>This Concept of Operations (and any associated structural plans) will be memorialized within the State CEMP Plan, and its associated appendices and annexes, as appropriate.</a:t>
            </a:r>
          </a:p>
        </p:txBody>
      </p:sp>
    </p:spTree>
    <p:extLst>
      <p:ext uri="{BB962C8B-B14F-4D97-AF65-F5344CB8AC3E}">
        <p14:creationId xmlns:p14="http://schemas.microsoft.com/office/powerpoint/2010/main" val="6773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III – Housing Recovery RSF</a:t>
            </a:r>
            <a:endParaRPr lang="en-US" dirty="0"/>
          </a:p>
        </p:txBody>
      </p:sp>
      <p:sp>
        <p:nvSpPr>
          <p:cNvPr id="3" name="Content Placeholder 2"/>
          <p:cNvSpPr>
            <a:spLocks noGrp="1"/>
          </p:cNvSpPr>
          <p:nvPr>
            <p:ph idx="1"/>
          </p:nvPr>
        </p:nvSpPr>
        <p:spPr>
          <a:xfrm>
            <a:off x="0" y="1371600"/>
            <a:ext cx="9144000" cy="3733800"/>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Introduction to the Housing Recovery RSF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187" y="1881187"/>
            <a:ext cx="3095625" cy="3095625"/>
          </a:xfrm>
          <a:prstGeom prst="rect">
            <a:avLst/>
          </a:prstGeom>
        </p:spPr>
      </p:pic>
    </p:spTree>
    <p:extLst>
      <p:ext uri="{BB962C8B-B14F-4D97-AF65-F5344CB8AC3E}">
        <p14:creationId xmlns:p14="http://schemas.microsoft.com/office/powerpoint/2010/main" val="8487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RSF’s Goals</a:t>
            </a:r>
            <a:endParaRPr lang="en-US" dirty="0"/>
          </a:p>
        </p:txBody>
      </p:sp>
      <p:sp>
        <p:nvSpPr>
          <p:cNvPr id="3" name="Content Placeholder 2"/>
          <p:cNvSpPr>
            <a:spLocks noGrp="1"/>
          </p:cNvSpPr>
          <p:nvPr>
            <p:ph idx="1"/>
          </p:nvPr>
        </p:nvSpPr>
        <p:spPr/>
        <p:txBody>
          <a:bodyPr/>
          <a:lstStyle/>
          <a:p>
            <a:r>
              <a:rPr lang="en-US" sz="3200" b="1" dirty="0" smtClean="0"/>
              <a:t>The goals of the Housing RSF are to:</a:t>
            </a:r>
          </a:p>
          <a:p>
            <a:pPr lvl="1"/>
            <a:r>
              <a:rPr lang="en-US" sz="2800" b="1" dirty="0" smtClean="0"/>
              <a:t>Address pre- and post-disaster housing issues, </a:t>
            </a:r>
          </a:p>
          <a:p>
            <a:pPr lvl="1"/>
            <a:r>
              <a:rPr lang="en-US" sz="2800" b="1" dirty="0" smtClean="0"/>
              <a:t>Coordinate/Facilitate the delivery of federal resources and activities to assist local, State and Tribal governments in the rehabilitation and reconstruction of destroyed and damaged housing, whenever feasible, and</a:t>
            </a:r>
          </a:p>
          <a:p>
            <a:pPr lvl="1"/>
            <a:r>
              <a:rPr lang="en-US" sz="2800" b="1" dirty="0" smtClean="0"/>
              <a:t>Assist in the development of new accessible, innovative and permanent housing options within the impacted community</a:t>
            </a:r>
            <a:endParaRPr lang="en-US" sz="2800" b="1" dirty="0"/>
          </a:p>
        </p:txBody>
      </p:sp>
    </p:spTree>
    <p:extLst>
      <p:ext uri="{BB962C8B-B14F-4D97-AF65-F5344CB8AC3E}">
        <p14:creationId xmlns:p14="http://schemas.microsoft.com/office/powerpoint/2010/main" val="116784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Types of Housing RSF “Missions”</a:t>
            </a:r>
            <a:endParaRPr lang="en-US" dirty="0"/>
          </a:p>
        </p:txBody>
      </p:sp>
      <p:sp>
        <p:nvSpPr>
          <p:cNvPr id="3" name="Content Placeholder 2"/>
          <p:cNvSpPr>
            <a:spLocks noGrp="1"/>
          </p:cNvSpPr>
          <p:nvPr>
            <p:ph idx="1"/>
          </p:nvPr>
        </p:nvSpPr>
        <p:spPr/>
        <p:txBody>
          <a:bodyPr/>
          <a:lstStyle/>
          <a:p>
            <a:r>
              <a:rPr lang="en-US" sz="3200" b="1" dirty="0" smtClean="0"/>
              <a:t>Some examples of actual “Missions” that the Housing RSF could be tasked with:</a:t>
            </a:r>
          </a:p>
          <a:p>
            <a:pPr lvl="1"/>
            <a:r>
              <a:rPr lang="en-US" sz="2800" b="1" dirty="0" smtClean="0"/>
              <a:t>Working with local housing planners to develop inventories of housing resources</a:t>
            </a:r>
          </a:p>
          <a:p>
            <a:pPr lvl="1"/>
            <a:r>
              <a:rPr lang="en-US" sz="2800" b="1" dirty="0" smtClean="0"/>
              <a:t>Working with local planners to develop zoning and regulatory changes needed to compensate for destroyed housing stock</a:t>
            </a:r>
          </a:p>
          <a:p>
            <a:pPr lvl="1"/>
            <a:r>
              <a:rPr lang="en-US" sz="2800" b="1" dirty="0" smtClean="0"/>
              <a:t>Working with the Community Planning RSF on all of the challenges needed to implement a “FEMA City”-type mobile home solution</a:t>
            </a:r>
            <a:endParaRPr lang="en-US" sz="2800" b="1" dirty="0"/>
          </a:p>
        </p:txBody>
      </p:sp>
    </p:spTree>
    <p:extLst>
      <p:ext uri="{BB962C8B-B14F-4D97-AF65-F5344CB8AC3E}">
        <p14:creationId xmlns:p14="http://schemas.microsoft.com/office/powerpoint/2010/main" val="969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Housing RSF “Missions” (</a:t>
            </a:r>
            <a:r>
              <a:rPr lang="en-US" dirty="0" err="1" smtClean="0"/>
              <a:t>ctd</a:t>
            </a:r>
            <a:r>
              <a:rPr lang="en-US" dirty="0" smtClean="0"/>
              <a:t>.)</a:t>
            </a:r>
            <a:endParaRPr lang="en-US" dirty="0"/>
          </a:p>
        </p:txBody>
      </p:sp>
      <p:sp>
        <p:nvSpPr>
          <p:cNvPr id="3" name="Content Placeholder 2"/>
          <p:cNvSpPr>
            <a:spLocks noGrp="1"/>
          </p:cNvSpPr>
          <p:nvPr>
            <p:ph idx="1"/>
          </p:nvPr>
        </p:nvSpPr>
        <p:spPr/>
        <p:txBody>
          <a:bodyPr/>
          <a:lstStyle/>
          <a:p>
            <a:r>
              <a:rPr lang="en-US" sz="3200" b="1" dirty="0" smtClean="0"/>
              <a:t>(</a:t>
            </a:r>
            <a:r>
              <a:rPr lang="en-US" sz="3200" b="1" dirty="0" err="1" smtClean="0"/>
              <a:t>ctd</a:t>
            </a:r>
            <a:r>
              <a:rPr lang="en-US" sz="3200" b="1" dirty="0" smtClean="0"/>
              <a:t>.):</a:t>
            </a:r>
          </a:p>
          <a:p>
            <a:pPr lvl="1"/>
            <a:r>
              <a:rPr lang="en-US" sz="2800" b="1" dirty="0" smtClean="0"/>
              <a:t>Working with State financing agencies to redirect CDBG, SHIP and/or (new) Legislatively-created housing funds</a:t>
            </a:r>
          </a:p>
          <a:p>
            <a:pPr lvl="1"/>
            <a:r>
              <a:rPr lang="en-US" sz="2800" b="1" dirty="0" smtClean="0"/>
              <a:t>Coordinating housing Direct Federal Assistance (DFA) missions with FEMA</a:t>
            </a:r>
          </a:p>
          <a:p>
            <a:pPr lvl="1"/>
            <a:r>
              <a:rPr lang="en-US" sz="2800" b="1" dirty="0" smtClean="0"/>
              <a:t>Coordinating FEMA and Voluntary Agency roof </a:t>
            </a:r>
            <a:r>
              <a:rPr lang="en-US" sz="2800" b="1" dirty="0" err="1" smtClean="0"/>
              <a:t>tarping</a:t>
            </a:r>
            <a:r>
              <a:rPr lang="en-US" sz="2800" b="1" dirty="0" smtClean="0"/>
              <a:t> and electric box repair missions</a:t>
            </a:r>
          </a:p>
          <a:p>
            <a:pPr lvl="1"/>
            <a:r>
              <a:rPr lang="en-US" sz="2800" b="1" dirty="0" smtClean="0"/>
              <a:t>Etc…</a:t>
            </a:r>
            <a:endParaRPr lang="en-US" sz="2800" b="1" dirty="0"/>
          </a:p>
        </p:txBody>
      </p:sp>
    </p:spTree>
    <p:extLst>
      <p:ext uri="{BB962C8B-B14F-4D97-AF65-F5344CB8AC3E}">
        <p14:creationId xmlns:p14="http://schemas.microsoft.com/office/powerpoint/2010/main" val="38970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sz="3200" b="1" dirty="0" smtClean="0"/>
              <a:t>Florida does not have a State-level Department of Housing!</a:t>
            </a:r>
          </a:p>
          <a:p>
            <a:pPr lvl="1"/>
            <a:r>
              <a:rPr lang="en-US" sz="2800" b="1" dirty="0" smtClean="0"/>
              <a:t>Housing in FL has long been seen primarily as a local issue</a:t>
            </a:r>
            <a:endParaRPr lang="en-US" sz="2800" b="1" dirty="0"/>
          </a:p>
        </p:txBody>
      </p:sp>
    </p:spTree>
    <p:extLst>
      <p:ext uri="{BB962C8B-B14F-4D97-AF65-F5344CB8AC3E}">
        <p14:creationId xmlns:p14="http://schemas.microsoft.com/office/powerpoint/2010/main" val="2070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Synergies Point to a Solution…</a:t>
            </a:r>
            <a:endParaRPr lang="en-US" dirty="0"/>
          </a:p>
        </p:txBody>
      </p:sp>
      <p:sp>
        <p:nvSpPr>
          <p:cNvPr id="3" name="Content Placeholder 2"/>
          <p:cNvSpPr>
            <a:spLocks noGrp="1"/>
          </p:cNvSpPr>
          <p:nvPr>
            <p:ph idx="1"/>
          </p:nvPr>
        </p:nvSpPr>
        <p:spPr/>
        <p:txBody>
          <a:bodyPr/>
          <a:lstStyle/>
          <a:p>
            <a:r>
              <a:rPr lang="en-US" sz="3200" b="1" dirty="0" smtClean="0"/>
              <a:t>But we do have agencies and quasi-agencies that we may be able to cobble together for a multifaceted solution…</a:t>
            </a:r>
          </a:p>
          <a:p>
            <a:pPr lvl="1"/>
            <a:r>
              <a:rPr lang="en-US" sz="2800" b="1" dirty="0" smtClean="0"/>
              <a:t>FDEM</a:t>
            </a:r>
            <a:r>
              <a:rPr lang="en-US" b="1" dirty="0" smtClean="0"/>
              <a:t> </a:t>
            </a:r>
          </a:p>
          <a:p>
            <a:pPr lvl="2"/>
            <a:r>
              <a:rPr lang="en-US" sz="2400" b="1" dirty="0" smtClean="0"/>
              <a:t>Assets – Experts on working with survivors &amp; impacted governments</a:t>
            </a:r>
          </a:p>
          <a:p>
            <a:pPr lvl="2"/>
            <a:r>
              <a:rPr lang="en-US" sz="2400" b="1" dirty="0" smtClean="0"/>
              <a:t>Challenges – No funds to disburse, Lacks trained staff to mobilize on housing issues</a:t>
            </a:r>
          </a:p>
        </p:txBody>
      </p:sp>
    </p:spTree>
    <p:extLst>
      <p:ext uri="{BB962C8B-B14F-4D97-AF65-F5344CB8AC3E}">
        <p14:creationId xmlns:p14="http://schemas.microsoft.com/office/powerpoint/2010/main" val="2070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Pointing to A Solution… (</a:t>
            </a:r>
            <a:r>
              <a:rPr lang="en-US" dirty="0" err="1" smtClean="0"/>
              <a:t>ctd</a:t>
            </a:r>
            <a:r>
              <a:rPr lang="en-US" dirty="0" smtClean="0"/>
              <a:t>.)</a:t>
            </a:r>
            <a:endParaRPr lang="en-US" dirty="0"/>
          </a:p>
        </p:txBody>
      </p:sp>
      <p:sp>
        <p:nvSpPr>
          <p:cNvPr id="3" name="Content Placeholder 2"/>
          <p:cNvSpPr>
            <a:spLocks noGrp="1"/>
          </p:cNvSpPr>
          <p:nvPr>
            <p:ph idx="1"/>
          </p:nvPr>
        </p:nvSpPr>
        <p:spPr/>
        <p:txBody>
          <a:bodyPr/>
          <a:lstStyle/>
          <a:p>
            <a:r>
              <a:rPr lang="en-US" sz="3200" b="1" dirty="0" smtClean="0"/>
              <a:t>(</a:t>
            </a:r>
            <a:r>
              <a:rPr lang="en-US" sz="3200" b="1" dirty="0" err="1" smtClean="0"/>
              <a:t>ctd</a:t>
            </a:r>
            <a:r>
              <a:rPr lang="en-US" sz="3200" b="1" dirty="0" smtClean="0"/>
              <a:t>.)</a:t>
            </a:r>
          </a:p>
          <a:p>
            <a:pPr lvl="1"/>
            <a:r>
              <a:rPr lang="en-US" sz="2800" b="1" dirty="0" smtClean="0"/>
              <a:t>Florida Housing Finance Corporation</a:t>
            </a:r>
          </a:p>
          <a:p>
            <a:pPr lvl="2"/>
            <a:r>
              <a:rPr lang="en-US" sz="2400" b="1" dirty="0" smtClean="0"/>
              <a:t>Assets – Controls funding sources</a:t>
            </a:r>
          </a:p>
          <a:p>
            <a:pPr lvl="2"/>
            <a:r>
              <a:rPr lang="en-US" sz="2400" b="1" dirty="0" smtClean="0"/>
              <a:t>Challenges – Lacks staff with EM expertise, Staff size is a limiting factor in any case</a:t>
            </a:r>
          </a:p>
          <a:p>
            <a:pPr lvl="1"/>
            <a:r>
              <a:rPr lang="en-US" sz="2800" b="1" dirty="0" smtClean="0"/>
              <a:t>Regional Planning Councils</a:t>
            </a:r>
          </a:p>
          <a:p>
            <a:pPr lvl="2"/>
            <a:r>
              <a:rPr lang="en-US" sz="2400" b="1" dirty="0" smtClean="0"/>
              <a:t>Assets – Staff with expertise in housing issues</a:t>
            </a:r>
          </a:p>
          <a:p>
            <a:pPr lvl="2"/>
            <a:r>
              <a:rPr lang="en-US" sz="2400" b="1" dirty="0" smtClean="0"/>
              <a:t>Challenges – Likely will need to pay for services</a:t>
            </a:r>
          </a:p>
          <a:p>
            <a:pPr marL="274320" lvl="1" indent="0">
              <a:buNone/>
            </a:pPr>
            <a:endParaRPr lang="en-US" dirty="0"/>
          </a:p>
        </p:txBody>
      </p:sp>
    </p:spTree>
    <p:extLst>
      <p:ext uri="{BB962C8B-B14F-4D97-AF65-F5344CB8AC3E}">
        <p14:creationId xmlns:p14="http://schemas.microsoft.com/office/powerpoint/2010/main" val="2070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Proposed Solution</a:t>
            </a:r>
            <a:endParaRPr lang="en-US" dirty="0"/>
          </a:p>
        </p:txBody>
      </p:sp>
      <p:sp>
        <p:nvSpPr>
          <p:cNvPr id="3" name="Content Placeholder 2"/>
          <p:cNvSpPr>
            <a:spLocks noGrp="1"/>
          </p:cNvSpPr>
          <p:nvPr>
            <p:ph idx="1"/>
          </p:nvPr>
        </p:nvSpPr>
        <p:spPr/>
        <p:txBody>
          <a:bodyPr/>
          <a:lstStyle/>
          <a:p>
            <a:r>
              <a:rPr lang="en-US" sz="3200" b="1" dirty="0" smtClean="0"/>
              <a:t>Under this first proposal, the Housing RSF structure would look something like:</a:t>
            </a:r>
          </a:p>
          <a:p>
            <a:pPr lvl="1"/>
            <a:r>
              <a:rPr lang="en-US" sz="2800" b="1" dirty="0" smtClean="0"/>
              <a:t>FDEM – lead agency</a:t>
            </a:r>
          </a:p>
          <a:p>
            <a:pPr lvl="1"/>
            <a:r>
              <a:rPr lang="en-US" sz="2800" b="1" dirty="0" smtClean="0"/>
              <a:t>Florida Housing </a:t>
            </a:r>
            <a:r>
              <a:rPr lang="en-US" sz="2800" b="1" dirty="0"/>
              <a:t>F</a:t>
            </a:r>
            <a:r>
              <a:rPr lang="en-US" sz="2800" b="1" dirty="0" smtClean="0"/>
              <a:t>inance Corp. – SME’s for financial-based solutions</a:t>
            </a:r>
          </a:p>
          <a:p>
            <a:pPr lvl="1"/>
            <a:r>
              <a:rPr lang="en-US" sz="2800" b="1" dirty="0" smtClean="0"/>
              <a:t>Regional Planning Councils – SME’s for planning-based solutions</a:t>
            </a:r>
          </a:p>
          <a:p>
            <a:r>
              <a:rPr lang="en-US" sz="3200" b="1" dirty="0" smtClean="0"/>
              <a:t>No commitments now; we are just exploring a potential structure for the time being</a:t>
            </a:r>
            <a:endParaRPr lang="en-US" sz="3200" b="1" dirty="0"/>
          </a:p>
        </p:txBody>
      </p:sp>
    </p:spTree>
    <p:extLst>
      <p:ext uri="{BB962C8B-B14F-4D97-AF65-F5344CB8AC3E}">
        <p14:creationId xmlns:p14="http://schemas.microsoft.com/office/powerpoint/2010/main" val="2070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IV - Conclusion</a:t>
            </a:r>
            <a:endParaRPr lang="en-US" dirty="0"/>
          </a:p>
        </p:txBody>
      </p:sp>
      <p:sp>
        <p:nvSpPr>
          <p:cNvPr id="3" name="Content Placeholder 2"/>
          <p:cNvSpPr>
            <a:spLocks noGrp="1"/>
          </p:cNvSpPr>
          <p:nvPr>
            <p:ph idx="1"/>
          </p:nvPr>
        </p:nvSpPr>
        <p:spPr>
          <a:xfrm>
            <a:off x="0" y="1981200"/>
            <a:ext cx="9144000" cy="3733800"/>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Wrapping 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187" y="1881187"/>
            <a:ext cx="3095625" cy="3095625"/>
          </a:xfrm>
          <a:prstGeom prst="rect">
            <a:avLst/>
          </a:prstGeom>
        </p:spPr>
      </p:pic>
    </p:spTree>
    <p:extLst>
      <p:ext uri="{BB962C8B-B14F-4D97-AF65-F5344CB8AC3E}">
        <p14:creationId xmlns:p14="http://schemas.microsoft.com/office/powerpoint/2010/main" val="28992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I – NDRF/RSF Basics</a:t>
            </a:r>
            <a:endParaRPr lang="en-US" dirty="0"/>
          </a:p>
        </p:txBody>
      </p:sp>
      <p:sp>
        <p:nvSpPr>
          <p:cNvPr id="3" name="Content Placeholder 2"/>
          <p:cNvSpPr>
            <a:spLocks noGrp="1"/>
          </p:cNvSpPr>
          <p:nvPr>
            <p:ph idx="1"/>
          </p:nvPr>
        </p:nvSpPr>
        <p:spPr>
          <a:xfrm>
            <a:off x="0" y="1981200"/>
            <a:ext cx="9144000" cy="3733800"/>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7" y="1881187"/>
            <a:ext cx="3095625" cy="3095625"/>
          </a:xfrm>
          <a:prstGeom prst="rect">
            <a:avLst/>
          </a:prstGeom>
        </p:spPr>
      </p:pic>
    </p:spTree>
    <p:extLst>
      <p:ext uri="{BB962C8B-B14F-4D97-AF65-F5344CB8AC3E}">
        <p14:creationId xmlns:p14="http://schemas.microsoft.com/office/powerpoint/2010/main" val="412839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Thank You for Your Time!</a:t>
            </a:r>
            <a:endParaRPr lang="en-US" dirty="0"/>
          </a:p>
        </p:txBody>
      </p:sp>
      <p:sp>
        <p:nvSpPr>
          <p:cNvPr id="3" name="Content Placeholder 2"/>
          <p:cNvSpPr>
            <a:spLocks noGrp="1"/>
          </p:cNvSpPr>
          <p:nvPr>
            <p:ph idx="1"/>
          </p:nvPr>
        </p:nvSpPr>
        <p:spPr/>
        <p:txBody>
          <a:bodyPr/>
          <a:lstStyle/>
          <a:p>
            <a:r>
              <a:rPr lang="en-US" sz="3200" b="1" dirty="0" smtClean="0"/>
              <a:t>Mr. </a:t>
            </a:r>
            <a:r>
              <a:rPr lang="en-US" sz="3200" b="1" dirty="0"/>
              <a:t>R</a:t>
            </a:r>
            <a:r>
              <a:rPr lang="en-US" sz="3200" b="1" dirty="0" smtClean="0"/>
              <a:t>osenberg would like to come to the March 11 meeting to address any questions you might have</a:t>
            </a:r>
          </a:p>
          <a:p>
            <a:pPr marL="0" indent="0">
              <a:buNone/>
            </a:pPr>
            <a:endParaRPr lang="en-US" sz="3200" b="1" dirty="0"/>
          </a:p>
        </p:txBody>
      </p:sp>
    </p:spTree>
    <p:extLst>
      <p:ext uri="{BB962C8B-B14F-4D97-AF65-F5344CB8AC3E}">
        <p14:creationId xmlns:p14="http://schemas.microsoft.com/office/powerpoint/2010/main" val="34475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sz="3200" b="1" dirty="0" smtClean="0"/>
              <a:t>Goals &amp; objectives of this presentation:</a:t>
            </a:r>
          </a:p>
          <a:p>
            <a:pPr lvl="1"/>
            <a:r>
              <a:rPr lang="en-US" sz="2800" b="1" dirty="0" smtClean="0"/>
              <a:t>Present information on the National Disaster Recovery Framework (NDRF), as well as Recovery Support Functions (RSF’s)</a:t>
            </a:r>
          </a:p>
          <a:p>
            <a:pPr lvl="1"/>
            <a:r>
              <a:rPr lang="en-US" sz="2800" b="1" dirty="0" smtClean="0"/>
              <a:t>Discuss challenges and opportunities at the State level in regard to the Housing RSF</a:t>
            </a:r>
          </a:p>
          <a:p>
            <a:pPr lvl="1"/>
            <a:r>
              <a:rPr lang="en-US" sz="2800" b="1" dirty="0" smtClean="0"/>
              <a:t>Plant the “seed” of how the Regional Planning Councils can contribute to the development of this RSF</a:t>
            </a:r>
          </a:p>
          <a:p>
            <a:pPr lvl="1"/>
            <a:endParaRPr lang="en-US" sz="2800" b="1" dirty="0"/>
          </a:p>
        </p:txBody>
      </p:sp>
    </p:spTree>
    <p:extLst>
      <p:ext uri="{BB962C8B-B14F-4D97-AF65-F5344CB8AC3E}">
        <p14:creationId xmlns:p14="http://schemas.microsoft.com/office/powerpoint/2010/main" val="14960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The Federal Framework Timeline</a:t>
            </a:r>
            <a:endParaRPr lang="en-US" dirty="0"/>
          </a:p>
        </p:txBody>
      </p:sp>
      <p:sp>
        <p:nvSpPr>
          <p:cNvPr id="5" name="Content Placeholder 4"/>
          <p:cNvSpPr>
            <a:spLocks noGrp="1"/>
          </p:cNvSpPr>
          <p:nvPr>
            <p:ph idx="1"/>
          </p:nvPr>
        </p:nvSpPr>
        <p:spPr>
          <a:xfrm>
            <a:off x="0" y="2057400"/>
            <a:ext cx="9144000" cy="3200400"/>
          </a:xfrm>
        </p:spPr>
        <p:txBody>
          <a:bodyPr/>
          <a:lstStyle/>
          <a:p>
            <a:endParaRPr lang="en-US" dirty="0"/>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4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NDRF Main Components</a:t>
            </a:r>
            <a:endParaRPr lang="en-US" dirty="0"/>
          </a:p>
        </p:txBody>
      </p:sp>
      <p:sp>
        <p:nvSpPr>
          <p:cNvPr id="3" name="Content Placeholder 2"/>
          <p:cNvSpPr>
            <a:spLocks noGrp="1"/>
          </p:cNvSpPr>
          <p:nvPr>
            <p:ph idx="1"/>
          </p:nvPr>
        </p:nvSpPr>
        <p:spPr/>
        <p:txBody>
          <a:bodyPr/>
          <a:lstStyle/>
          <a:p>
            <a:r>
              <a:rPr lang="en-US" sz="3200" b="1" dirty="0" smtClean="0"/>
              <a:t>The NDRF document is a recommended read for local and State agencies. </a:t>
            </a:r>
          </a:p>
          <a:p>
            <a:pPr lvl="1"/>
            <a:r>
              <a:rPr lang="en-US" sz="2800" b="1" dirty="0" smtClean="0"/>
              <a:t>You can download a copy here: </a:t>
            </a:r>
            <a:r>
              <a:rPr lang="en-US" sz="2800" b="1" dirty="0">
                <a:hlinkClick r:id="rId3"/>
              </a:rPr>
              <a:t>https://</a:t>
            </a:r>
            <a:r>
              <a:rPr lang="en-US" sz="2800" b="1" dirty="0" smtClean="0">
                <a:hlinkClick r:id="rId3"/>
              </a:rPr>
              <a:t>www.fema.gov/media-library/assets/documents/24647?fromSearch=fromsearch&amp;id=5124</a:t>
            </a:r>
            <a:endParaRPr lang="en-US" sz="2800" b="1" dirty="0" smtClean="0"/>
          </a:p>
          <a:p>
            <a:pPr lvl="1"/>
            <a:r>
              <a:rPr lang="en-US" sz="2800" b="1" dirty="0"/>
              <a:t>T</a:t>
            </a:r>
            <a:r>
              <a:rPr lang="en-US" sz="2800" b="1" dirty="0" smtClean="0"/>
              <a:t>he NDRF brings 2 new concepts to the table:</a:t>
            </a:r>
          </a:p>
          <a:p>
            <a:pPr lvl="2"/>
            <a:r>
              <a:rPr lang="en-US" sz="2400" b="1" dirty="0"/>
              <a:t>The concept of Recovery Support Functions (RSF’s)</a:t>
            </a:r>
          </a:p>
          <a:p>
            <a:pPr lvl="2"/>
            <a:r>
              <a:rPr lang="en-US" sz="2400" b="1" dirty="0" smtClean="0"/>
              <a:t>The concept of a Federal Disaster Recovery Coordinator (FDRC)</a:t>
            </a:r>
          </a:p>
        </p:txBody>
      </p:sp>
    </p:spTree>
    <p:extLst>
      <p:ext uri="{BB962C8B-B14F-4D97-AF65-F5344CB8AC3E}">
        <p14:creationId xmlns:p14="http://schemas.microsoft.com/office/powerpoint/2010/main" val="6702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Recovery Support Functions</a:t>
            </a:r>
            <a:endParaRPr lang="en-US" dirty="0"/>
          </a:p>
        </p:txBody>
      </p:sp>
      <p:sp>
        <p:nvSpPr>
          <p:cNvPr id="5" name="Content Placeholder 4"/>
          <p:cNvSpPr>
            <a:spLocks noGrp="1"/>
          </p:cNvSpPr>
          <p:nvPr>
            <p:ph idx="1"/>
          </p:nvPr>
        </p:nvSpPr>
        <p:spPr>
          <a:xfrm>
            <a:off x="0" y="1295400"/>
            <a:ext cx="9144000" cy="3200400"/>
          </a:xfrm>
        </p:spPr>
        <p:txBody>
          <a:bodyPr/>
          <a:lstStyle/>
          <a:p>
            <a:r>
              <a:rPr lang="en-US" sz="3200" b="1" dirty="0" smtClean="0"/>
              <a:t>Recovery Support Functions are analogous to our Essential Support Functions that we use in the EOC</a:t>
            </a:r>
          </a:p>
          <a:p>
            <a:r>
              <a:rPr lang="en-US" sz="3200" b="1" dirty="0" smtClean="0"/>
              <a:t>But, there are differences:</a:t>
            </a:r>
            <a:endParaRPr lang="en-US" sz="2800" b="1" dirty="0"/>
          </a:p>
          <a:p>
            <a:pPr lvl="1"/>
            <a:r>
              <a:rPr lang="en-US" sz="2800" b="1" dirty="0" smtClean="0"/>
              <a:t>Functional areas covered</a:t>
            </a:r>
          </a:p>
          <a:p>
            <a:pPr lvl="1"/>
            <a:r>
              <a:rPr lang="en-US" sz="2800" b="1" dirty="0" smtClean="0"/>
              <a:t>When we activate and for how long</a:t>
            </a:r>
          </a:p>
          <a:p>
            <a:pPr lvl="1"/>
            <a:r>
              <a:rPr lang="en-US" sz="2800" b="1" dirty="0" smtClean="0"/>
              <a:t>“Concentration” of time &amp; effort</a:t>
            </a:r>
          </a:p>
        </p:txBody>
      </p:sp>
    </p:spTree>
    <p:extLst>
      <p:ext uri="{BB962C8B-B14F-4D97-AF65-F5344CB8AC3E}">
        <p14:creationId xmlns:p14="http://schemas.microsoft.com/office/powerpoint/2010/main" val="247840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RSF Functional Areas</a:t>
            </a:r>
            <a:endParaRPr lang="en-US" dirty="0"/>
          </a:p>
        </p:txBody>
      </p:sp>
      <p:sp>
        <p:nvSpPr>
          <p:cNvPr id="5" name="Content Placeholder 4"/>
          <p:cNvSpPr>
            <a:spLocks noGrp="1"/>
          </p:cNvSpPr>
          <p:nvPr>
            <p:ph idx="1"/>
          </p:nvPr>
        </p:nvSpPr>
        <p:spPr/>
        <p:txBody>
          <a:bodyPr/>
          <a:lstStyle/>
          <a:p>
            <a:r>
              <a:rPr lang="en-US" b="1" dirty="0" smtClean="0"/>
              <a:t>Community Planning and Capacity Building</a:t>
            </a:r>
          </a:p>
          <a:p>
            <a:r>
              <a:rPr lang="en-US" b="1" dirty="0" smtClean="0"/>
              <a:t>Economic</a:t>
            </a:r>
          </a:p>
          <a:p>
            <a:r>
              <a:rPr lang="en-US" b="1" dirty="0" smtClean="0"/>
              <a:t>Health and Social Services</a:t>
            </a:r>
          </a:p>
          <a:p>
            <a:r>
              <a:rPr lang="en-US" b="1" dirty="0" smtClean="0"/>
              <a:t>Housing</a:t>
            </a:r>
          </a:p>
          <a:p>
            <a:r>
              <a:rPr lang="en-US" b="1" dirty="0" smtClean="0"/>
              <a:t>Infrastructure</a:t>
            </a:r>
          </a:p>
          <a:p>
            <a:r>
              <a:rPr lang="en-US" b="1" dirty="0" smtClean="0"/>
              <a:t>Natural and Cultural Resources</a:t>
            </a:r>
            <a:endParaRPr lang="en-US" b="1" dirty="0"/>
          </a:p>
        </p:txBody>
      </p:sp>
    </p:spTree>
    <p:extLst>
      <p:ext uri="{BB962C8B-B14F-4D97-AF65-F5344CB8AC3E}">
        <p14:creationId xmlns:p14="http://schemas.microsoft.com/office/powerpoint/2010/main" val="23749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97280"/>
          </a:xfrm>
        </p:spPr>
        <p:txBody>
          <a:bodyPr>
            <a:normAutofit/>
          </a:bodyPr>
          <a:lstStyle/>
          <a:p>
            <a:r>
              <a:rPr lang="en-US" dirty="0" smtClean="0"/>
              <a:t> Federal Coordinating Agencies</a:t>
            </a:r>
            <a:endParaRPr lang="en-US" dirty="0"/>
          </a:p>
        </p:txBody>
      </p:sp>
      <p:sp>
        <p:nvSpPr>
          <p:cNvPr id="5" name="Content Placeholder 4"/>
          <p:cNvSpPr>
            <a:spLocks noGrp="1"/>
          </p:cNvSpPr>
          <p:nvPr>
            <p:ph idx="1"/>
          </p:nvPr>
        </p:nvSpPr>
        <p:spPr/>
        <p:txBody>
          <a:bodyPr/>
          <a:lstStyle/>
          <a:p>
            <a:r>
              <a:rPr lang="en-US" b="1" dirty="0" smtClean="0"/>
              <a:t>Community Planning and Capacity Building:                    Dept. of Homeland Security/FEMA</a:t>
            </a:r>
          </a:p>
          <a:p>
            <a:r>
              <a:rPr lang="en-US" b="1" dirty="0" smtClean="0"/>
              <a:t>Economic: Dept. of Commerce</a:t>
            </a:r>
          </a:p>
          <a:p>
            <a:r>
              <a:rPr lang="en-US" b="1" dirty="0" smtClean="0"/>
              <a:t>Health and Social Services:                                                 Dept. of Health &amp; Human Services</a:t>
            </a:r>
          </a:p>
          <a:p>
            <a:r>
              <a:rPr lang="en-US" b="1" dirty="0" smtClean="0"/>
              <a:t>Housing: HUD</a:t>
            </a:r>
          </a:p>
          <a:p>
            <a:r>
              <a:rPr lang="en-US" b="1" dirty="0" smtClean="0"/>
              <a:t>Infrastructure: Dept. of Defense/USACE</a:t>
            </a:r>
          </a:p>
          <a:p>
            <a:r>
              <a:rPr lang="en-US" b="1" dirty="0" smtClean="0"/>
              <a:t>Natural and Cultural Resources: Dept. of Interior</a:t>
            </a:r>
            <a:endParaRPr lang="en-US" b="1" dirty="0"/>
          </a:p>
        </p:txBody>
      </p:sp>
    </p:spTree>
    <p:extLst>
      <p:ext uri="{BB962C8B-B14F-4D97-AF65-F5344CB8AC3E}">
        <p14:creationId xmlns:p14="http://schemas.microsoft.com/office/powerpoint/2010/main" val="6853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10.xml><?xml version="1.0" encoding="utf-8"?>
<a:theme xmlns:a="http://schemas.openxmlformats.org/drawingml/2006/main" name="9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11.xml><?xml version="1.0" encoding="utf-8"?>
<a:theme xmlns:a="http://schemas.openxmlformats.org/drawingml/2006/main" name="10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3.xml><?xml version="1.0" encoding="utf-8"?>
<a:theme xmlns:a="http://schemas.openxmlformats.org/drawingml/2006/main" name="2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4.xml><?xml version="1.0" encoding="utf-8"?>
<a:theme xmlns:a="http://schemas.openxmlformats.org/drawingml/2006/main" name="3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5.xml><?xml version="1.0" encoding="utf-8"?>
<a:theme xmlns:a="http://schemas.openxmlformats.org/drawingml/2006/main" name="4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6.xml><?xml version="1.0" encoding="utf-8"?>
<a:theme xmlns:a="http://schemas.openxmlformats.org/drawingml/2006/main" name="5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7.xml><?xml version="1.0" encoding="utf-8"?>
<a:theme xmlns:a="http://schemas.openxmlformats.org/drawingml/2006/main" name="6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8.xml><?xml version="1.0" encoding="utf-8"?>
<a:theme xmlns:a="http://schemas.openxmlformats.org/drawingml/2006/main" name="7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9.xml><?xml version="1.0" encoding="utf-8"?>
<a:theme xmlns:a="http://schemas.openxmlformats.org/drawingml/2006/main" name="8_FDEM Presentation 2014">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docProps/app.xml><?xml version="1.0" encoding="utf-8"?>
<Properties xmlns="http://schemas.openxmlformats.org/officeDocument/2006/extended-properties" xmlns:vt="http://schemas.openxmlformats.org/officeDocument/2006/docPropsVTypes">
  <Template/>
  <TotalTime>5632</TotalTime>
  <Words>1536</Words>
  <Application>Microsoft Office PowerPoint</Application>
  <PresentationFormat>On-screen Show (4:3)</PresentationFormat>
  <Paragraphs>174</Paragraphs>
  <Slides>30</Slides>
  <Notes>25</Notes>
  <HiddenSlides>0</HiddenSlides>
  <MMClips>0</MMClips>
  <ScaleCrop>false</ScaleCrop>
  <HeadingPairs>
    <vt:vector size="4" baseType="variant">
      <vt:variant>
        <vt:lpstr>Theme</vt:lpstr>
      </vt:variant>
      <vt:variant>
        <vt:i4>11</vt:i4>
      </vt:variant>
      <vt:variant>
        <vt:lpstr>Slide Titles</vt:lpstr>
      </vt:variant>
      <vt:variant>
        <vt:i4>30</vt:i4>
      </vt:variant>
    </vt:vector>
  </HeadingPairs>
  <TitlesOfParts>
    <vt:vector size="41" baseType="lpstr">
      <vt:lpstr>FDEM Presentation 2014</vt:lpstr>
      <vt:lpstr>1_FDEM Presentation 2014</vt:lpstr>
      <vt:lpstr>2_FDEM Presentation 2014</vt:lpstr>
      <vt:lpstr>3_FDEM Presentation 2014</vt:lpstr>
      <vt:lpstr>4_FDEM Presentation 2014</vt:lpstr>
      <vt:lpstr>5_FDEM Presentation 2014</vt:lpstr>
      <vt:lpstr>6_FDEM Presentation 2014</vt:lpstr>
      <vt:lpstr>7_FDEM Presentation 2014</vt:lpstr>
      <vt:lpstr>8_FDEM Presentation 2014</vt:lpstr>
      <vt:lpstr>9_FDEM Presentation 2014</vt:lpstr>
      <vt:lpstr>10_FDEM Presentation 2014</vt:lpstr>
      <vt:lpstr>Florida’s Housing RSF   FL and the National Disaster Recovery Framework</vt:lpstr>
      <vt:lpstr>First Things First…</vt:lpstr>
      <vt:lpstr>I – NDRF/RSF Basics</vt:lpstr>
      <vt:lpstr>Presentation Overview</vt:lpstr>
      <vt:lpstr>The Federal Framework Timeline</vt:lpstr>
      <vt:lpstr>NDRF Main Components</vt:lpstr>
      <vt:lpstr>Recovery Support Functions</vt:lpstr>
      <vt:lpstr>RSF Functional Areas</vt:lpstr>
      <vt:lpstr> Federal Coordinating Agencies</vt:lpstr>
      <vt:lpstr>Important Points About RSF’s</vt:lpstr>
      <vt:lpstr>General State of Things in FL</vt:lpstr>
      <vt:lpstr>So Why do we Need RSF’s?</vt:lpstr>
      <vt:lpstr>More than Just Being In-Line with FEMA</vt:lpstr>
      <vt:lpstr>The Opportunity</vt:lpstr>
      <vt:lpstr>The Opportunity (ctd.)</vt:lpstr>
      <vt:lpstr>General Thoughts</vt:lpstr>
      <vt:lpstr>II – Concept of Operations</vt:lpstr>
      <vt:lpstr>RSF Concept of Operations</vt:lpstr>
      <vt:lpstr>CoO (ctd.)</vt:lpstr>
      <vt:lpstr>CoO (ctd.)</vt:lpstr>
      <vt:lpstr>III – Housing Recovery RSF</vt:lpstr>
      <vt:lpstr>The RSF’s Goals</vt:lpstr>
      <vt:lpstr>Types of Housing RSF “Missions”</vt:lpstr>
      <vt:lpstr>Housing RSF “Missions” (ctd.)</vt:lpstr>
      <vt:lpstr>The Problem…</vt:lpstr>
      <vt:lpstr>Synergies Point to a Solution…</vt:lpstr>
      <vt:lpstr>Pointing to A Solution… (ctd.)</vt:lpstr>
      <vt:lpstr>The Proposed Solution</vt:lpstr>
      <vt:lpstr>IV - Conclusion</vt:lpstr>
      <vt:lpstr>Thank You for Your Time!</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R7610image20131018</cp:lastModifiedBy>
  <cp:revision>162</cp:revision>
  <cp:lastPrinted>2015-03-03T21:45:30Z</cp:lastPrinted>
  <dcterms:created xsi:type="dcterms:W3CDTF">2014-01-22T16:36:02Z</dcterms:created>
  <dcterms:modified xsi:type="dcterms:W3CDTF">2016-02-11T16:23:54Z</dcterms:modified>
</cp:coreProperties>
</file>