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4" r:id="rId1"/>
  </p:sldMasterIdLst>
  <p:notesMasterIdLst>
    <p:notesMasterId r:id="rId34"/>
  </p:notesMasterIdLst>
  <p:sldIdLst>
    <p:sldId id="256" r:id="rId2"/>
    <p:sldId id="301" r:id="rId3"/>
    <p:sldId id="302" r:id="rId4"/>
    <p:sldId id="304" r:id="rId5"/>
    <p:sldId id="297" r:id="rId6"/>
    <p:sldId id="283" r:id="rId7"/>
    <p:sldId id="299" r:id="rId8"/>
    <p:sldId id="284" r:id="rId9"/>
    <p:sldId id="298" r:id="rId10"/>
    <p:sldId id="310" r:id="rId11"/>
    <p:sldId id="305" r:id="rId12"/>
    <p:sldId id="306" r:id="rId13"/>
    <p:sldId id="309" r:id="rId14"/>
    <p:sldId id="300" r:id="rId15"/>
    <p:sldId id="311" r:id="rId16"/>
    <p:sldId id="280" r:id="rId17"/>
    <p:sldId id="257" r:id="rId18"/>
    <p:sldId id="264" r:id="rId19"/>
    <p:sldId id="266" r:id="rId20"/>
    <p:sldId id="267" r:id="rId21"/>
    <p:sldId id="265" r:id="rId22"/>
    <p:sldId id="293" r:id="rId23"/>
    <p:sldId id="294" r:id="rId24"/>
    <p:sldId id="295" r:id="rId25"/>
    <p:sldId id="261" r:id="rId26"/>
    <p:sldId id="260" r:id="rId27"/>
    <p:sldId id="313" r:id="rId28"/>
    <p:sldId id="312" r:id="rId29"/>
    <p:sldId id="307" r:id="rId30"/>
    <p:sldId id="308" r:id="rId31"/>
    <p:sldId id="292" r:id="rId32"/>
    <p:sldId id="28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288" userDrawn="1">
          <p15:clr>
            <a:srgbClr val="A4A3A4"/>
          </p15:clr>
        </p15:guide>
        <p15:guide id="3" pos="7464" userDrawn="1">
          <p15:clr>
            <a:srgbClr val="A4A3A4"/>
          </p15:clr>
        </p15:guide>
        <p15:guide id="4" orient="horz" pos="2232" userDrawn="1">
          <p15:clr>
            <a:srgbClr val="A4A3A4"/>
          </p15:clr>
        </p15:guide>
        <p15:guide id="5" userDrawn="1">
          <p15:clr>
            <a:srgbClr val="A4A3A4"/>
          </p15:clr>
        </p15:guide>
        <p15:guide id="6" orient="horz" pos="2472" userDrawn="1">
          <p15:clr>
            <a:srgbClr val="A4A3A4"/>
          </p15:clr>
        </p15:guide>
        <p15:guide id="7" orient="horz" pos="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84" autoAdjust="0"/>
    <p:restoredTop sz="81863" autoAdjust="0"/>
  </p:normalViewPr>
  <p:slideViewPr>
    <p:cSldViewPr snapToGrid="0">
      <p:cViewPr varScale="1">
        <p:scale>
          <a:sx n="62" d="100"/>
          <a:sy n="62" d="100"/>
        </p:scale>
        <p:origin x="90" y="882"/>
      </p:cViewPr>
      <p:guideLst>
        <p:guide orient="horz" pos="624"/>
        <p:guide pos="288"/>
        <p:guide pos="7464"/>
        <p:guide orient="horz" pos="2232"/>
        <p:guide/>
        <p:guide orient="horz" pos="2472"/>
        <p:guide orient="horz" pos="38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968C0-C0F8-45EF-AD42-4524CF8F480E}" type="datetimeFigureOut">
              <a:rPr lang="en-US" smtClean="0"/>
              <a:t>8/15/2016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6397F-705E-4F19-9F0C-87068B7AF708}" type="slidenum">
              <a:rPr lang="en-US" smtClean="0"/>
              <a:t>‹#›</a:t>
            </a:fld>
            <a:endParaRPr lang="en-US"/>
          </a:p>
        </p:txBody>
      </p:sp>
    </p:spTree>
    <p:extLst>
      <p:ext uri="{BB962C8B-B14F-4D97-AF65-F5344CB8AC3E}">
        <p14:creationId xmlns:p14="http://schemas.microsoft.com/office/powerpoint/2010/main" val="32765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DA25DE-7AFC-4E9D-B267-D6909BE82A09}" type="slidenum">
              <a:rPr lang="en-US" smtClean="0"/>
              <a:t>6</a:t>
            </a:fld>
            <a:endParaRPr lang="en-US" dirty="0"/>
          </a:p>
        </p:txBody>
      </p:sp>
    </p:spTree>
    <p:extLst>
      <p:ext uri="{BB962C8B-B14F-4D97-AF65-F5344CB8AC3E}">
        <p14:creationId xmlns:p14="http://schemas.microsoft.com/office/powerpoint/2010/main" val="246957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340458-6F57-4DD2-84FD-5EBF04D21BD3}" type="slidenum">
              <a:rPr lang="en-US" smtClean="0"/>
              <a:t>14</a:t>
            </a:fld>
            <a:endParaRPr lang="en-US"/>
          </a:p>
        </p:txBody>
      </p:sp>
    </p:spTree>
    <p:extLst>
      <p:ext uri="{BB962C8B-B14F-4D97-AF65-F5344CB8AC3E}">
        <p14:creationId xmlns:p14="http://schemas.microsoft.com/office/powerpoint/2010/main" val="114636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dirty="0"/>
              <a:t>So, how do you know if your coastal community is exposed to flood hazards and could be at risk of damaging impacts from these hazards?</a:t>
            </a:r>
          </a:p>
          <a:p>
            <a:pPr>
              <a:spcBef>
                <a:spcPct val="0"/>
              </a:spcBef>
            </a:pPr>
            <a:r>
              <a:rPr lang="en-US" altLang="en-US" dirty="0"/>
              <a:t>NOAA developed a new product recently called the Coastal Flood Exposure Mapper that was designed to help coastal communities visualize their exposure to flood hazards and start conversations around their risks and vulnerabilities and how they are going to reduce those risks. The product is currently available for coastal counties along the east coast and gulf of Mexico.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prstClr val="black"/>
                </a:solidFill>
                <a:cs typeface="Arial" charset="0"/>
              </a:rPr>
              <a:t>The information in this product is based on the Roadmap for Adapting to Coastal Risk approach to assessing coastal hazard risks and vulnerabilities. </a:t>
            </a:r>
          </a:p>
          <a:p>
            <a:pPr>
              <a:defRPr/>
            </a:pPr>
            <a:r>
              <a:rPr lang="en-US" sz="1200" b="1" dirty="0"/>
              <a:t>Evolved from Experience</a:t>
            </a:r>
          </a:p>
          <a:p>
            <a:pPr>
              <a:defRPr/>
            </a:pPr>
            <a:endParaRPr lang="en-US" sz="1200" dirty="0"/>
          </a:p>
          <a:p>
            <a:pPr>
              <a:defRPr/>
            </a:pPr>
            <a:r>
              <a:rPr lang="en-US" sz="1200" dirty="0"/>
              <a:t>Guidance for Risk and Vulnerability Assessment</a:t>
            </a:r>
          </a:p>
          <a:p>
            <a:pPr marL="0" indent="0">
              <a:buNone/>
              <a:defRPr/>
            </a:pPr>
            <a:endParaRPr lang="en-US" sz="1200" dirty="0"/>
          </a:p>
          <a:p>
            <a:pPr>
              <a:defRPr/>
            </a:pPr>
            <a:r>
              <a:rPr lang="en-US" sz="1200" dirty="0"/>
              <a:t>Approach Provides Framework for R &amp; V Process</a:t>
            </a:r>
          </a:p>
          <a:p>
            <a:pPr marL="0" indent="0">
              <a:buNone/>
              <a:defRPr/>
            </a:pPr>
            <a:endParaRPr lang="en-US" sz="1200" dirty="0"/>
          </a:p>
          <a:p>
            <a:pPr>
              <a:defRPr/>
            </a:pPr>
            <a:r>
              <a:rPr lang="en-US" sz="1200" dirty="0"/>
              <a:t>Principles: Community-based,  Diverse Stakeholder Group, Participatory Process, Engagement with Maps and Data, Planning Integration</a:t>
            </a:r>
          </a:p>
          <a:p>
            <a:pPr marL="0" indent="0">
              <a:buNone/>
              <a:defRPr/>
            </a:pPr>
            <a:endParaRPr lang="en-US" sz="1200" dirty="0"/>
          </a:p>
          <a:p>
            <a:pPr>
              <a:defRPr/>
            </a:pPr>
            <a:r>
              <a:rPr lang="en-US" sz="1200" dirty="0"/>
              <a:t>Webinar Delivery and Live Workshops - kick starter</a:t>
            </a:r>
          </a:p>
          <a:p>
            <a:pPr>
              <a:defRPr/>
            </a:pPr>
            <a:endParaRPr lang="en-US" sz="1200" dirty="0"/>
          </a:p>
          <a:p>
            <a:pPr>
              <a:defRPr/>
            </a:pPr>
            <a:r>
              <a:rPr lang="en-US" sz="1200" dirty="0"/>
              <a:t>Need for Maps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prstClr val="black"/>
              </a:solidFill>
              <a:cs typeface="Arial" charset="0"/>
            </a:endParaRPr>
          </a:p>
          <a:p>
            <a:endParaRPr lang="en-US" dirty="0"/>
          </a:p>
        </p:txBody>
      </p:sp>
      <p:sp>
        <p:nvSpPr>
          <p:cNvPr id="4" name="Slide Number Placeholder 3"/>
          <p:cNvSpPr>
            <a:spLocks noGrp="1"/>
          </p:cNvSpPr>
          <p:nvPr>
            <p:ph type="sldNum" sz="quarter" idx="10"/>
          </p:nvPr>
        </p:nvSpPr>
        <p:spPr/>
        <p:txBody>
          <a:bodyPr/>
          <a:lstStyle/>
          <a:p>
            <a:fld id="{41D6397F-705E-4F19-9F0C-87068B7AF708}" type="slidenum">
              <a:rPr lang="en-US" smtClean="0"/>
              <a:t>22</a:t>
            </a:fld>
            <a:endParaRPr lang="en-US"/>
          </a:p>
        </p:txBody>
      </p:sp>
    </p:spTree>
    <p:extLst>
      <p:ext uri="{BB962C8B-B14F-4D97-AF65-F5344CB8AC3E}">
        <p14:creationId xmlns:p14="http://schemas.microsoft.com/office/powerpoint/2010/main" val="434907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prstClr val="black"/>
                </a:solidFill>
                <a:cs typeface="Arial" charset="0"/>
              </a:rPr>
              <a:t>Help start your community discussions about hazard impacts with maps of your area that show people, places, and natural resources exposed to coastal flooding. </a:t>
            </a:r>
          </a:p>
          <a:p>
            <a:r>
              <a:rPr lang="en-US" sz="1200" b="0" i="0" kern="1200" dirty="0">
                <a:solidFill>
                  <a:schemeClr val="tx1"/>
                </a:solidFill>
                <a:effectLst/>
                <a:latin typeface="+mn-lt"/>
                <a:ea typeface="+mn-ea"/>
                <a:cs typeface="+mn-cs"/>
              </a:rPr>
              <a:t>These visualizers can facilitate stakeholder engagement, scoping and inventory, and assessment and analysis, The tools offer an online interactive platform in map format to display a variety of sea-level rise scenarios, storm surge, flood zones, and more!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Community infrastructure, including roads, bridges, and water and sewer systems, can be damaged by coastal flooding. Communities should first assess infrastructure vulnerabilities and associated environmental and economic issues to determine what steps are needed to protect these assets.</a:t>
            </a:r>
            <a:endParaRPr lang="en-US" dirty="0"/>
          </a:p>
        </p:txBody>
      </p:sp>
      <p:sp>
        <p:nvSpPr>
          <p:cNvPr id="4" name="Slide Number Placeholder 3"/>
          <p:cNvSpPr>
            <a:spLocks noGrp="1"/>
          </p:cNvSpPr>
          <p:nvPr>
            <p:ph type="sldNum" sz="quarter" idx="10"/>
          </p:nvPr>
        </p:nvSpPr>
        <p:spPr/>
        <p:txBody>
          <a:bodyPr/>
          <a:lstStyle/>
          <a:p>
            <a:fld id="{FD65F6AE-8469-4D21-AC77-18762744CC60}" type="slidenum">
              <a:rPr lang="en-US" smtClean="0"/>
              <a:t>23</a:t>
            </a:fld>
            <a:endParaRPr lang="en-US"/>
          </a:p>
        </p:txBody>
      </p:sp>
    </p:spTree>
    <p:extLst>
      <p:ext uri="{BB962C8B-B14F-4D97-AF65-F5344CB8AC3E}">
        <p14:creationId xmlns:p14="http://schemas.microsoft.com/office/powerpoint/2010/main" val="3655729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The product allows you to select maps showing either just coastal flood hazards or where societal, infrastructure, and ecosystem assets are exposed to coastal flood hazards for your location (currently by county, but you can also zoom and pan to set your extent if you want to get a more local or more regional look). </a:t>
            </a:r>
          </a:p>
          <a:p>
            <a:pPr>
              <a:defRPr/>
            </a:pPr>
            <a:endParaRPr lang="en-US" dirty="0"/>
          </a:p>
          <a:p>
            <a:pPr>
              <a:defRPr/>
            </a:pPr>
            <a:r>
              <a:rPr lang="en-US" dirty="0"/>
              <a:t>I’m going to give you a quick tour of what you’ll find in this product using screen grabs since we are without wifi (not sure if NC GIS conference will have wifi in the room, but back-up screen grabs would be important). I’m going to use ?? County, NC as the location for this example.</a:t>
            </a:r>
          </a:p>
          <a:p>
            <a:pPr>
              <a:defRPr/>
            </a:pPr>
            <a:endParaRPr lang="en-US" dirty="0"/>
          </a:p>
          <a:p>
            <a:pPr>
              <a:defRPr/>
            </a:pPr>
            <a:r>
              <a:rPr lang="en-US" dirty="0"/>
              <a:t>So, if I select just the Flood Hazards Map…</a:t>
            </a:r>
          </a:p>
          <a:p>
            <a:pPr>
              <a:defRPr/>
            </a:pPr>
            <a:endParaRPr lang="en-US" i="1" dirty="0"/>
          </a:p>
        </p:txBody>
      </p:sp>
      <p:sp>
        <p:nvSpPr>
          <p:cNvPr id="56324"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6313" indent="-278394" eaLnBrk="0" hangingPunct="0">
              <a:spcBef>
                <a:spcPct val="30000"/>
              </a:spcBef>
              <a:defRPr sz="1200">
                <a:solidFill>
                  <a:schemeClr val="tx1"/>
                </a:solidFill>
                <a:latin typeface="Calibri" pitchFamily="34" charset="0"/>
              </a:defRPr>
            </a:lvl2pPr>
            <a:lvl3pPr marL="1118242" indent="-222405" eaLnBrk="0" hangingPunct="0">
              <a:spcBef>
                <a:spcPct val="30000"/>
              </a:spcBef>
              <a:defRPr sz="1200">
                <a:solidFill>
                  <a:schemeClr val="tx1"/>
                </a:solidFill>
                <a:latin typeface="Calibri" pitchFamily="34" charset="0"/>
              </a:defRPr>
            </a:lvl3pPr>
            <a:lvl4pPr marL="1566161" indent="-222405" eaLnBrk="0" hangingPunct="0">
              <a:spcBef>
                <a:spcPct val="30000"/>
              </a:spcBef>
              <a:defRPr sz="1200">
                <a:solidFill>
                  <a:schemeClr val="tx1"/>
                </a:solidFill>
                <a:latin typeface="Calibri" pitchFamily="34" charset="0"/>
              </a:defRPr>
            </a:lvl4pPr>
            <a:lvl5pPr marL="2014080" indent="-222405" eaLnBrk="0" hangingPunct="0">
              <a:spcBef>
                <a:spcPct val="30000"/>
              </a:spcBef>
              <a:defRPr sz="1200">
                <a:solidFill>
                  <a:schemeClr val="tx1"/>
                </a:solidFill>
                <a:latin typeface="Calibri" pitchFamily="34" charset="0"/>
              </a:defRPr>
            </a:lvl5pPr>
            <a:lvl6pPr marL="2461999" indent="-222405" eaLnBrk="0" fontAlgn="base" hangingPunct="0">
              <a:spcBef>
                <a:spcPct val="30000"/>
              </a:spcBef>
              <a:spcAft>
                <a:spcPct val="0"/>
              </a:spcAft>
              <a:defRPr sz="1200">
                <a:solidFill>
                  <a:schemeClr val="tx1"/>
                </a:solidFill>
                <a:latin typeface="Calibri" pitchFamily="34" charset="0"/>
              </a:defRPr>
            </a:lvl6pPr>
            <a:lvl7pPr marL="2909918" indent="-222405" eaLnBrk="0" fontAlgn="base" hangingPunct="0">
              <a:spcBef>
                <a:spcPct val="30000"/>
              </a:spcBef>
              <a:spcAft>
                <a:spcPct val="0"/>
              </a:spcAft>
              <a:defRPr sz="1200">
                <a:solidFill>
                  <a:schemeClr val="tx1"/>
                </a:solidFill>
                <a:latin typeface="Calibri" pitchFamily="34" charset="0"/>
              </a:defRPr>
            </a:lvl7pPr>
            <a:lvl8pPr marL="3357837" indent="-222405" eaLnBrk="0" fontAlgn="base" hangingPunct="0">
              <a:spcBef>
                <a:spcPct val="30000"/>
              </a:spcBef>
              <a:spcAft>
                <a:spcPct val="0"/>
              </a:spcAft>
              <a:defRPr sz="1200">
                <a:solidFill>
                  <a:schemeClr val="tx1"/>
                </a:solidFill>
                <a:latin typeface="Calibri" pitchFamily="34" charset="0"/>
              </a:defRPr>
            </a:lvl8pPr>
            <a:lvl9pPr marL="3805755" indent="-22240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dirty="0">
                <a:solidFill>
                  <a:srgbClr val="000000"/>
                </a:solidFill>
              </a:rPr>
              <a:t>Planning for Coastal Resilience Using Green Infrastructure</a:t>
            </a:r>
          </a:p>
        </p:txBody>
      </p:sp>
      <p:sp>
        <p:nvSpPr>
          <p:cNvPr id="56325"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6313" indent="-278394" eaLnBrk="0" hangingPunct="0">
              <a:spcBef>
                <a:spcPct val="30000"/>
              </a:spcBef>
              <a:defRPr sz="1200">
                <a:solidFill>
                  <a:schemeClr val="tx1"/>
                </a:solidFill>
                <a:latin typeface="Calibri" pitchFamily="34" charset="0"/>
              </a:defRPr>
            </a:lvl2pPr>
            <a:lvl3pPr marL="1118242" indent="-222405" eaLnBrk="0" hangingPunct="0">
              <a:spcBef>
                <a:spcPct val="30000"/>
              </a:spcBef>
              <a:defRPr sz="1200">
                <a:solidFill>
                  <a:schemeClr val="tx1"/>
                </a:solidFill>
                <a:latin typeface="Calibri" pitchFamily="34" charset="0"/>
              </a:defRPr>
            </a:lvl3pPr>
            <a:lvl4pPr marL="1566161" indent="-222405" eaLnBrk="0" hangingPunct="0">
              <a:spcBef>
                <a:spcPct val="30000"/>
              </a:spcBef>
              <a:defRPr sz="1200">
                <a:solidFill>
                  <a:schemeClr val="tx1"/>
                </a:solidFill>
                <a:latin typeface="Calibri" pitchFamily="34" charset="0"/>
              </a:defRPr>
            </a:lvl4pPr>
            <a:lvl5pPr marL="2014080" indent="-222405" eaLnBrk="0" hangingPunct="0">
              <a:spcBef>
                <a:spcPct val="30000"/>
              </a:spcBef>
              <a:defRPr sz="1200">
                <a:solidFill>
                  <a:schemeClr val="tx1"/>
                </a:solidFill>
                <a:latin typeface="Calibri" pitchFamily="34" charset="0"/>
              </a:defRPr>
            </a:lvl5pPr>
            <a:lvl6pPr marL="2461999" indent="-222405" eaLnBrk="0" fontAlgn="base" hangingPunct="0">
              <a:spcBef>
                <a:spcPct val="30000"/>
              </a:spcBef>
              <a:spcAft>
                <a:spcPct val="0"/>
              </a:spcAft>
              <a:defRPr sz="1200">
                <a:solidFill>
                  <a:schemeClr val="tx1"/>
                </a:solidFill>
                <a:latin typeface="Calibri" pitchFamily="34" charset="0"/>
              </a:defRPr>
            </a:lvl6pPr>
            <a:lvl7pPr marL="2909918" indent="-222405" eaLnBrk="0" fontAlgn="base" hangingPunct="0">
              <a:spcBef>
                <a:spcPct val="30000"/>
              </a:spcBef>
              <a:spcAft>
                <a:spcPct val="0"/>
              </a:spcAft>
              <a:defRPr sz="1200">
                <a:solidFill>
                  <a:schemeClr val="tx1"/>
                </a:solidFill>
                <a:latin typeface="Calibri" pitchFamily="34" charset="0"/>
              </a:defRPr>
            </a:lvl7pPr>
            <a:lvl8pPr marL="3357837" indent="-222405" eaLnBrk="0" fontAlgn="base" hangingPunct="0">
              <a:spcBef>
                <a:spcPct val="30000"/>
              </a:spcBef>
              <a:spcAft>
                <a:spcPct val="0"/>
              </a:spcAft>
              <a:defRPr sz="1200">
                <a:solidFill>
                  <a:schemeClr val="tx1"/>
                </a:solidFill>
                <a:latin typeface="Calibri" pitchFamily="34" charset="0"/>
              </a:defRPr>
            </a:lvl8pPr>
            <a:lvl9pPr marL="3805755" indent="-22240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BBB9C48-C594-4A8F-9A24-F0E71EA92555}" type="datetime1">
              <a:rPr lang="en-US" altLang="en-US" smtClean="0">
                <a:solidFill>
                  <a:srgbClr val="000000"/>
                </a:solidFill>
              </a:rPr>
              <a:pPr eaLnBrk="1" hangingPunct="1">
                <a:spcBef>
                  <a:spcPct val="0"/>
                </a:spcBef>
              </a:pPr>
              <a:t>8/15/2016</a:t>
            </a:fld>
            <a:endParaRPr lang="en-US" altLang="en-US" dirty="0">
              <a:solidFill>
                <a:srgbClr val="000000"/>
              </a:solidFill>
            </a:endParaRPr>
          </a:p>
        </p:txBody>
      </p:sp>
      <p:sp>
        <p:nvSpPr>
          <p:cNvPr id="56326"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6313" indent="-278394" eaLnBrk="0" hangingPunct="0">
              <a:spcBef>
                <a:spcPct val="30000"/>
              </a:spcBef>
              <a:defRPr sz="1200">
                <a:solidFill>
                  <a:schemeClr val="tx1"/>
                </a:solidFill>
                <a:latin typeface="Calibri" pitchFamily="34" charset="0"/>
              </a:defRPr>
            </a:lvl2pPr>
            <a:lvl3pPr marL="1118242" indent="-222405" eaLnBrk="0" hangingPunct="0">
              <a:spcBef>
                <a:spcPct val="30000"/>
              </a:spcBef>
              <a:defRPr sz="1200">
                <a:solidFill>
                  <a:schemeClr val="tx1"/>
                </a:solidFill>
                <a:latin typeface="Calibri" pitchFamily="34" charset="0"/>
              </a:defRPr>
            </a:lvl3pPr>
            <a:lvl4pPr marL="1566161" indent="-222405" eaLnBrk="0" hangingPunct="0">
              <a:spcBef>
                <a:spcPct val="30000"/>
              </a:spcBef>
              <a:defRPr sz="1200">
                <a:solidFill>
                  <a:schemeClr val="tx1"/>
                </a:solidFill>
                <a:latin typeface="Calibri" pitchFamily="34" charset="0"/>
              </a:defRPr>
            </a:lvl4pPr>
            <a:lvl5pPr marL="2014080" indent="-222405" eaLnBrk="0" hangingPunct="0">
              <a:spcBef>
                <a:spcPct val="30000"/>
              </a:spcBef>
              <a:defRPr sz="1200">
                <a:solidFill>
                  <a:schemeClr val="tx1"/>
                </a:solidFill>
                <a:latin typeface="Calibri" pitchFamily="34" charset="0"/>
              </a:defRPr>
            </a:lvl5pPr>
            <a:lvl6pPr marL="2461999" indent="-222405" eaLnBrk="0" fontAlgn="base" hangingPunct="0">
              <a:spcBef>
                <a:spcPct val="30000"/>
              </a:spcBef>
              <a:spcAft>
                <a:spcPct val="0"/>
              </a:spcAft>
              <a:defRPr sz="1200">
                <a:solidFill>
                  <a:schemeClr val="tx1"/>
                </a:solidFill>
                <a:latin typeface="Calibri" pitchFamily="34" charset="0"/>
              </a:defRPr>
            </a:lvl6pPr>
            <a:lvl7pPr marL="2909918" indent="-222405" eaLnBrk="0" fontAlgn="base" hangingPunct="0">
              <a:spcBef>
                <a:spcPct val="30000"/>
              </a:spcBef>
              <a:spcAft>
                <a:spcPct val="0"/>
              </a:spcAft>
              <a:defRPr sz="1200">
                <a:solidFill>
                  <a:schemeClr val="tx1"/>
                </a:solidFill>
                <a:latin typeface="Calibri" pitchFamily="34" charset="0"/>
              </a:defRPr>
            </a:lvl7pPr>
            <a:lvl8pPr marL="3357837" indent="-222405" eaLnBrk="0" fontAlgn="base" hangingPunct="0">
              <a:spcBef>
                <a:spcPct val="30000"/>
              </a:spcBef>
              <a:spcAft>
                <a:spcPct val="0"/>
              </a:spcAft>
              <a:defRPr sz="1200">
                <a:solidFill>
                  <a:schemeClr val="tx1"/>
                </a:solidFill>
                <a:latin typeface="Calibri" pitchFamily="34" charset="0"/>
              </a:defRPr>
            </a:lvl8pPr>
            <a:lvl9pPr marL="3805755" indent="-22240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dirty="0">
                <a:solidFill>
                  <a:srgbClr val="000000"/>
                </a:solidFill>
              </a:rPr>
              <a:t>NOAA Coastal Services Center</a:t>
            </a:r>
          </a:p>
        </p:txBody>
      </p:sp>
      <p:sp>
        <p:nvSpPr>
          <p:cNvPr id="56327"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6313" indent="-278394" eaLnBrk="0" hangingPunct="0">
              <a:spcBef>
                <a:spcPct val="30000"/>
              </a:spcBef>
              <a:defRPr sz="1200">
                <a:solidFill>
                  <a:schemeClr val="tx1"/>
                </a:solidFill>
                <a:latin typeface="Calibri" pitchFamily="34" charset="0"/>
              </a:defRPr>
            </a:lvl2pPr>
            <a:lvl3pPr marL="1118242" indent="-222405" eaLnBrk="0" hangingPunct="0">
              <a:spcBef>
                <a:spcPct val="30000"/>
              </a:spcBef>
              <a:defRPr sz="1200">
                <a:solidFill>
                  <a:schemeClr val="tx1"/>
                </a:solidFill>
                <a:latin typeface="Calibri" pitchFamily="34" charset="0"/>
              </a:defRPr>
            </a:lvl3pPr>
            <a:lvl4pPr marL="1566161" indent="-222405" eaLnBrk="0" hangingPunct="0">
              <a:spcBef>
                <a:spcPct val="30000"/>
              </a:spcBef>
              <a:defRPr sz="1200">
                <a:solidFill>
                  <a:schemeClr val="tx1"/>
                </a:solidFill>
                <a:latin typeface="Calibri" pitchFamily="34" charset="0"/>
              </a:defRPr>
            </a:lvl4pPr>
            <a:lvl5pPr marL="2014080" indent="-222405" eaLnBrk="0" hangingPunct="0">
              <a:spcBef>
                <a:spcPct val="30000"/>
              </a:spcBef>
              <a:defRPr sz="1200">
                <a:solidFill>
                  <a:schemeClr val="tx1"/>
                </a:solidFill>
                <a:latin typeface="Calibri" pitchFamily="34" charset="0"/>
              </a:defRPr>
            </a:lvl5pPr>
            <a:lvl6pPr marL="2461999" indent="-222405" eaLnBrk="0" fontAlgn="base" hangingPunct="0">
              <a:spcBef>
                <a:spcPct val="30000"/>
              </a:spcBef>
              <a:spcAft>
                <a:spcPct val="0"/>
              </a:spcAft>
              <a:defRPr sz="1200">
                <a:solidFill>
                  <a:schemeClr val="tx1"/>
                </a:solidFill>
                <a:latin typeface="Calibri" pitchFamily="34" charset="0"/>
              </a:defRPr>
            </a:lvl6pPr>
            <a:lvl7pPr marL="2909918" indent="-222405" eaLnBrk="0" fontAlgn="base" hangingPunct="0">
              <a:spcBef>
                <a:spcPct val="30000"/>
              </a:spcBef>
              <a:spcAft>
                <a:spcPct val="0"/>
              </a:spcAft>
              <a:defRPr sz="1200">
                <a:solidFill>
                  <a:schemeClr val="tx1"/>
                </a:solidFill>
                <a:latin typeface="Calibri" pitchFamily="34" charset="0"/>
              </a:defRPr>
            </a:lvl7pPr>
            <a:lvl8pPr marL="3357837" indent="-222405" eaLnBrk="0" fontAlgn="base" hangingPunct="0">
              <a:spcBef>
                <a:spcPct val="30000"/>
              </a:spcBef>
              <a:spcAft>
                <a:spcPct val="0"/>
              </a:spcAft>
              <a:defRPr sz="1200">
                <a:solidFill>
                  <a:schemeClr val="tx1"/>
                </a:solidFill>
                <a:latin typeface="Calibri" pitchFamily="34" charset="0"/>
              </a:defRPr>
            </a:lvl8pPr>
            <a:lvl9pPr marL="3805755" indent="-22240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B8027D6-31F0-444C-AEDB-00B2CC2680EB}" type="slidenum">
              <a:rPr lang="en-US" altLang="en-US" smtClean="0">
                <a:solidFill>
                  <a:srgbClr val="000000"/>
                </a:solidFill>
              </a:rPr>
              <a:pPr eaLnBrk="1" hangingPunct="1">
                <a:spcBef>
                  <a:spcPct val="0"/>
                </a:spcBef>
              </a:pPr>
              <a:t>24</a:t>
            </a:fld>
            <a:endParaRPr lang="en-US" altLang="en-US" dirty="0">
              <a:solidFill>
                <a:srgbClr val="000000"/>
              </a:solidFill>
            </a:endParaRPr>
          </a:p>
        </p:txBody>
      </p:sp>
    </p:spTree>
    <p:extLst>
      <p:ext uri="{BB962C8B-B14F-4D97-AF65-F5344CB8AC3E}">
        <p14:creationId xmlns:p14="http://schemas.microsoft.com/office/powerpoint/2010/main" val="134694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Florida Statute section 163.3178(2)(f)1. now includes “sea-level rise” as one of the causes of flood risk that must be addressed in the “redevelopment principles, strategies, and engineering solutions” to reduce flood risk.</a:t>
            </a:r>
            <a:endParaRPr lang="en-US" dirty="0"/>
          </a:p>
        </p:txBody>
      </p:sp>
      <p:sp>
        <p:nvSpPr>
          <p:cNvPr id="4" name="Slide Number Placeholder 3"/>
          <p:cNvSpPr>
            <a:spLocks noGrp="1"/>
          </p:cNvSpPr>
          <p:nvPr>
            <p:ph type="sldNum" sz="quarter" idx="10"/>
          </p:nvPr>
        </p:nvSpPr>
        <p:spPr/>
        <p:txBody>
          <a:bodyPr/>
          <a:lstStyle/>
          <a:p>
            <a:fld id="{41D6397F-705E-4F19-9F0C-87068B7AF708}" type="slidenum">
              <a:rPr lang="en-US" smtClean="0"/>
              <a:t>29</a:t>
            </a:fld>
            <a:endParaRPr lang="en-US"/>
          </a:p>
        </p:txBody>
      </p:sp>
    </p:spTree>
    <p:extLst>
      <p:ext uri="{BB962C8B-B14F-4D97-AF65-F5344CB8AC3E}">
        <p14:creationId xmlns:p14="http://schemas.microsoft.com/office/powerpoint/2010/main" val="3217951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Danger of “Wait-and-see”</a:t>
            </a:r>
          </a:p>
          <a:p>
            <a:pPr marL="0" indent="0">
              <a:buNone/>
            </a:pPr>
            <a:r>
              <a:rPr lang="en-US" dirty="0"/>
              <a:t>1) land-use regulations that limit development in high risk areas </a:t>
            </a:r>
          </a:p>
          <a:p>
            <a:pPr marL="0" indent="0">
              <a:buNone/>
            </a:pPr>
            <a:r>
              <a:rPr lang="en-US" dirty="0"/>
              <a:t>2) limits on insurance subsidies for coastal properties so that rates reflect true risk </a:t>
            </a:r>
          </a:p>
          <a:p>
            <a:pPr marL="0" indent="0">
              <a:buNone/>
            </a:pPr>
            <a:r>
              <a:rPr lang="en-US" dirty="0"/>
              <a:t>3) redesign and retrofitting of structures to increase their resilience to inundation and storm surge </a:t>
            </a:r>
          </a:p>
          <a:p>
            <a:pPr marL="0" indent="0">
              <a:buNone/>
            </a:pPr>
            <a:r>
              <a:rPr lang="en-US" dirty="0"/>
              <a:t>4) updates for drainage, flood control, and water supply infrastructure </a:t>
            </a:r>
          </a:p>
          <a:p>
            <a:pPr marL="0" indent="0">
              <a:buNone/>
            </a:pPr>
            <a:r>
              <a:rPr lang="en-US" dirty="0"/>
              <a:t>5) increased coastal protection through buffers such as living shorelines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D65F6AE-8469-4D21-AC77-18762744CC60}" type="slidenum">
              <a:rPr lang="en-US" smtClean="0"/>
              <a:t>32</a:t>
            </a:fld>
            <a:endParaRPr lang="en-US"/>
          </a:p>
        </p:txBody>
      </p:sp>
    </p:spTree>
    <p:extLst>
      <p:ext uri="{BB962C8B-B14F-4D97-AF65-F5344CB8AC3E}">
        <p14:creationId xmlns:p14="http://schemas.microsoft.com/office/powerpoint/2010/main" val="33204522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66968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9199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6588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0479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7682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6921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5049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3110610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276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4041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060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1436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2718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6688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058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213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1538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8/15/2016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7969642"/>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coast.noaa.gov/digitalcoast/tools/flood-exposur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southeastfloridaclimatecompact.org/wp-content/uploads/2016/04/CompactResourceDocWksp9Final.pdf" TargetMode="Externa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288099" y="313150"/>
            <a:ext cx="4271375" cy="1578279"/>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036494" y="135467"/>
            <a:ext cx="9874339" cy="2421464"/>
          </a:xfrm>
        </p:spPr>
        <p:txBody>
          <a:bodyPr/>
          <a:lstStyle/>
          <a:p>
            <a:r>
              <a:rPr lang="en-US" dirty="0">
                <a:latin typeface="Arial Rounded MT Bold" panose="020F0704030504030204" pitchFamily="34" charset="0"/>
              </a:rPr>
              <a:t>COASTAL FLOOD</a:t>
            </a:r>
            <a:br>
              <a:rPr lang="en-US" dirty="0">
                <a:latin typeface="Arial Rounded MT Bold" panose="020F0704030504030204" pitchFamily="34" charset="0"/>
              </a:rPr>
            </a:br>
            <a:r>
              <a:rPr lang="en-US" dirty="0">
                <a:latin typeface="Arial Rounded MT Bold" panose="020F0704030504030204" pitchFamily="34" charset="0"/>
              </a:rPr>
              <a:t>RESILIENCY</a:t>
            </a:r>
            <a:br>
              <a:rPr lang="en-US" dirty="0">
                <a:latin typeface="Arial Rounded MT Bold" panose="020F0704030504030204" pitchFamily="34" charset="0"/>
              </a:rPr>
            </a:br>
            <a:r>
              <a:rPr lang="en-US" dirty="0"/>
              <a:t>South Florida initiatives</a:t>
            </a:r>
            <a:endParaRPr lang="en-US" dirty="0">
              <a:latin typeface="Arial Rounded MT Bold" panose="020F0704030504030204" pitchFamily="34" charset="0"/>
            </a:endParaRPr>
          </a:p>
        </p:txBody>
      </p:sp>
      <p:sp>
        <p:nvSpPr>
          <p:cNvPr id="4" name="Subtitle 2"/>
          <p:cNvSpPr txBox="1">
            <a:spLocks/>
          </p:cNvSpPr>
          <p:nvPr/>
        </p:nvSpPr>
        <p:spPr>
          <a:xfrm>
            <a:off x="4543238" y="4039564"/>
            <a:ext cx="7197726" cy="2429281"/>
          </a:xfrm>
          <a:prstGeom prst="rect">
            <a:avLst/>
          </a:prstGeom>
        </p:spPr>
        <p:txBody>
          <a:bodyPr vert="horz" lIns="91440" tIns="45720" rIns="91440" bIns="45720" rtlCol="0" anchor="t">
            <a:noAutofit/>
          </a:bodyPr>
          <a:lstStyle>
            <a:lvl1pPr marL="0" indent="0" algn="r" defTabSz="457200" rtl="0" eaLnBrk="1" latinLnBrk="0" hangingPunct="1">
              <a:spcBef>
                <a:spcPts val="0"/>
              </a:spcBef>
              <a:spcAft>
                <a:spcPts val="1000"/>
              </a:spcAft>
              <a:buClr>
                <a:schemeClr val="tx1"/>
              </a:buClr>
              <a:buSzPct val="100000"/>
              <a:buFont typeface="Arial"/>
              <a:buNone/>
              <a:defRPr sz="1800" kern="1200" cap="all">
                <a:solidFill>
                  <a:schemeClr val="tx1"/>
                </a:solidFill>
                <a:effectLst/>
                <a:latin typeface="+mn-lt"/>
                <a:ea typeface="+mn-ea"/>
                <a:cs typeface="+mn-cs"/>
              </a:defRPr>
            </a:lvl1pPr>
            <a:lvl2pPr marL="457200" indent="0" algn="ctr" defTabSz="457200" rtl="0" eaLnBrk="1" latinLnBrk="0" hangingPunct="1">
              <a:spcBef>
                <a:spcPts val="0"/>
              </a:spcBef>
              <a:spcAft>
                <a:spcPts val="1000"/>
              </a:spcAft>
              <a:buClr>
                <a:schemeClr val="tx1"/>
              </a:buClr>
              <a:buSzPct val="100000"/>
              <a:buFont typeface="Arial"/>
              <a:buNone/>
              <a:defRPr sz="1600" kern="1200" cap="none">
                <a:solidFill>
                  <a:schemeClr val="tx1">
                    <a:tint val="75000"/>
                  </a:schemeClr>
                </a:solidFill>
                <a:effectLst/>
                <a:latin typeface="+mn-lt"/>
                <a:ea typeface="+mn-ea"/>
                <a:cs typeface="+mn-cs"/>
              </a:defRPr>
            </a:lvl2pPr>
            <a:lvl3pPr marL="914400" indent="0" algn="ctr" defTabSz="457200" rtl="0" eaLnBrk="1" latinLnBrk="0" hangingPunct="1">
              <a:spcBef>
                <a:spcPts val="0"/>
              </a:spcBef>
              <a:spcAft>
                <a:spcPts val="1000"/>
              </a:spcAft>
              <a:buClr>
                <a:schemeClr val="tx1"/>
              </a:buClr>
              <a:buSzPct val="100000"/>
              <a:buFont typeface="Arial"/>
              <a:buNone/>
              <a:defRPr sz="1400" kern="1200" cap="none">
                <a:solidFill>
                  <a:schemeClr val="tx1">
                    <a:tint val="75000"/>
                  </a:schemeClr>
                </a:solidFill>
                <a:effectLst/>
                <a:latin typeface="+mn-lt"/>
                <a:ea typeface="+mn-ea"/>
                <a:cs typeface="+mn-cs"/>
              </a:defRPr>
            </a:lvl3pPr>
            <a:lvl4pPr marL="1371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4pPr>
            <a:lvl5pPr marL="18288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5pPr>
            <a:lvl6pPr marL="22860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6pPr>
            <a:lvl7pPr marL="27432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7pPr>
            <a:lvl8pPr marL="32004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8pPr>
            <a:lvl9pPr marL="3657600" indent="0" algn="ctr" defTabSz="457200" rtl="0" eaLnBrk="1" latinLnBrk="0" hangingPunct="1">
              <a:spcBef>
                <a:spcPts val="0"/>
              </a:spcBef>
              <a:spcAft>
                <a:spcPts val="1000"/>
              </a:spcAft>
              <a:buClr>
                <a:schemeClr val="tx1"/>
              </a:buClr>
              <a:buSzPct val="100000"/>
              <a:buFont typeface="Arial"/>
              <a:buNone/>
              <a:defRPr sz="1200" kern="1200" cap="none">
                <a:solidFill>
                  <a:schemeClr val="tx1">
                    <a:tint val="75000"/>
                  </a:schemeClr>
                </a:solidFill>
                <a:effectLst/>
                <a:latin typeface="+mn-lt"/>
                <a:ea typeface="+mn-ea"/>
                <a:cs typeface="+mn-cs"/>
              </a:defRPr>
            </a:lvl9pPr>
          </a:lstStyle>
          <a:p>
            <a:pPr>
              <a:spcAft>
                <a:spcPts val="0"/>
              </a:spcAft>
            </a:pPr>
            <a:r>
              <a:rPr lang="en-US" sz="3200" dirty="0"/>
              <a:t>Keren prize bolter, </a:t>
            </a:r>
            <a:r>
              <a:rPr lang="en-US" sz="3200" dirty="0" err="1"/>
              <a:t>Phd</a:t>
            </a:r>
            <a:r>
              <a:rPr lang="en-US" sz="3200" dirty="0"/>
              <a:t> </a:t>
            </a:r>
          </a:p>
          <a:p>
            <a:pPr>
              <a:spcAft>
                <a:spcPts val="0"/>
              </a:spcAft>
            </a:pPr>
            <a:r>
              <a:rPr lang="en-US" sz="3200" dirty="0"/>
              <a:t>Policy &amp; Geospatial Analyst</a:t>
            </a:r>
          </a:p>
          <a:p>
            <a:pPr>
              <a:spcAft>
                <a:spcPts val="0"/>
              </a:spcAft>
            </a:pPr>
            <a:r>
              <a:rPr lang="en-US" sz="3200" dirty="0"/>
              <a:t>SOUTH FLORIDA REGIONAL COUNCIL</a:t>
            </a:r>
          </a:p>
          <a:p>
            <a:pPr>
              <a:spcAft>
                <a:spcPts val="0"/>
              </a:spcAft>
            </a:pPr>
            <a:r>
              <a:rPr lang="en-US" sz="3200" dirty="0" err="1"/>
              <a:t>fRCA</a:t>
            </a:r>
            <a:r>
              <a:rPr lang="en-US" sz="3200" dirty="0"/>
              <a:t> Partners meeting</a:t>
            </a:r>
          </a:p>
          <a:p>
            <a:pPr>
              <a:spcAft>
                <a:spcPts val="0"/>
              </a:spcAft>
            </a:pPr>
            <a:r>
              <a:rPr lang="en-US" sz="3200" dirty="0"/>
              <a:t>August 19, 2016</a:t>
            </a:r>
          </a:p>
        </p:txBody>
      </p:sp>
      <p:pic>
        <p:nvPicPr>
          <p:cNvPr id="7" name="Picture 6"/>
          <p:cNvPicPr/>
          <p:nvPr/>
        </p:nvPicPr>
        <p:blipFill rotWithShape="1">
          <a:blip r:embed="rId2">
            <a:extLst>
              <a:ext uri="{28A0092B-C50C-407E-A947-70E740481C1C}">
                <a14:useLocalDpi xmlns:a14="http://schemas.microsoft.com/office/drawing/2010/main" val="0"/>
              </a:ext>
            </a:extLst>
          </a:blip>
          <a:srcRect t="4731" b="9986"/>
          <a:stretch/>
        </p:blipFill>
        <p:spPr>
          <a:xfrm>
            <a:off x="375059" y="209492"/>
            <a:ext cx="4034895" cy="1688755"/>
          </a:xfrm>
          <a:prstGeom prst="rect">
            <a:avLst/>
          </a:prstGeom>
        </p:spPr>
      </p:pic>
      <p:pic>
        <p:nvPicPr>
          <p:cNvPr id="8" name="Picture 7" descr="/Users/VinceEdwards/Desktop/20100102-usa1-full.jpg"/>
          <p:cNvPicPr/>
          <p:nvPr/>
        </p:nvPicPr>
        <p:blipFill rotWithShape="1">
          <a:blip r:embed="rId3">
            <a:extLst>
              <a:ext uri="{BEBA8EAE-BF5A-486C-A8C5-ECC9F3942E4B}">
                <a14:imgProps xmlns:a14="http://schemas.microsoft.com/office/drawing/2010/main">
                  <a14:imgLayer r:embed="rId4">
                    <a14:imgEffect>
                      <a14:sharpenSoften amount="6000"/>
                    </a14:imgEffect>
                    <a14:imgEffect>
                      <a14:brightnessContrast bright="24000"/>
                    </a14:imgEffect>
                  </a14:imgLayer>
                </a14:imgProps>
              </a:ext>
              <a:ext uri="{28A0092B-C50C-407E-A947-70E740481C1C}">
                <a14:useLocalDpi xmlns:a14="http://schemas.microsoft.com/office/drawing/2010/main" val="0"/>
              </a:ext>
            </a:extLst>
          </a:blip>
          <a:srcRect t="16913"/>
          <a:stretch/>
        </p:blipFill>
        <p:spPr bwMode="auto">
          <a:xfrm>
            <a:off x="233799" y="2708476"/>
            <a:ext cx="4245603" cy="369722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4936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80" y="275470"/>
            <a:ext cx="11478068" cy="887730"/>
          </a:xfrm>
        </p:spPr>
        <p:txBody>
          <a:bodyPr>
            <a:normAutofit/>
          </a:bodyPr>
          <a:lstStyle/>
          <a:p>
            <a:r>
              <a:rPr lang="en-US" dirty="0">
                <a:latin typeface="Arial Rounded MT Bold" panose="020F0704030504030204" pitchFamily="34" charset="0"/>
              </a:rPr>
              <a:t>Resilient redesign workshops</a:t>
            </a:r>
          </a:p>
        </p:txBody>
      </p:sp>
      <p:sp>
        <p:nvSpPr>
          <p:cNvPr id="3" name="Rectangle 2"/>
          <p:cNvSpPr/>
          <p:nvPr/>
        </p:nvSpPr>
        <p:spPr>
          <a:xfrm>
            <a:off x="354903" y="1185516"/>
            <a:ext cx="6096000" cy="2900794"/>
          </a:xfrm>
          <a:prstGeom prst="rect">
            <a:avLst/>
          </a:prstGeom>
        </p:spPr>
        <p:txBody>
          <a:bodyPr>
            <a:spAutoFit/>
          </a:bodyPr>
          <a:lstStyle/>
          <a:p>
            <a:endParaRPr lang="en-US" sz="1050" dirty="0">
              <a:solidFill>
                <a:srgbClr val="000000"/>
              </a:solidFill>
              <a:latin typeface="Corbel" panose="020B0503020204020204" pitchFamily="34" charset="0"/>
            </a:endParaRPr>
          </a:p>
          <a:p>
            <a:pPr marR="30730"/>
            <a:r>
              <a:rPr lang="en-US" sz="2800" dirty="0">
                <a:latin typeface="Corbel" panose="020B0503020204020204" pitchFamily="34" charset="0"/>
              </a:rPr>
              <a:t>Invited Experts </a:t>
            </a:r>
          </a:p>
          <a:p>
            <a:r>
              <a:rPr lang="en-US" sz="2000" dirty="0">
                <a:latin typeface="Corbel" panose="020B0503020204020204" pitchFamily="34" charset="0"/>
              </a:rPr>
              <a:t>Kingdom of Netherlands </a:t>
            </a:r>
          </a:p>
          <a:p>
            <a:r>
              <a:rPr lang="en-US" sz="2000" dirty="0">
                <a:latin typeface="Corbel" panose="020B0503020204020204" pitchFamily="34" charset="0"/>
              </a:rPr>
              <a:t>Florida Climate Institute </a:t>
            </a:r>
          </a:p>
          <a:p>
            <a:endParaRPr lang="en-US" sz="2000" dirty="0">
              <a:latin typeface="Corbel" panose="020B0503020204020204" pitchFamily="34" charset="0"/>
            </a:endParaRPr>
          </a:p>
          <a:p>
            <a:pPr marR="11230"/>
            <a:r>
              <a:rPr lang="en-US" sz="2800" dirty="0">
                <a:latin typeface="Corbel" panose="020B0503020204020204" pitchFamily="34" charset="0"/>
              </a:rPr>
              <a:t>3-day design workshops </a:t>
            </a:r>
          </a:p>
          <a:p>
            <a:r>
              <a:rPr lang="en-US" sz="2800" dirty="0">
                <a:latin typeface="Corbel" panose="020B0503020204020204" pitchFamily="34" charset="0"/>
              </a:rPr>
              <a:t>Transferable models of resilience for South Florida </a:t>
            </a:r>
            <a:endParaRPr lang="en-US" sz="2800" dirty="0"/>
          </a:p>
        </p:txBody>
      </p:sp>
      <p:pic>
        <p:nvPicPr>
          <p:cNvPr id="4" name="Picture 3"/>
          <p:cNvPicPr>
            <a:picLocks noChangeAspect="1"/>
          </p:cNvPicPr>
          <p:nvPr/>
        </p:nvPicPr>
        <p:blipFill>
          <a:blip r:embed="rId2"/>
          <a:stretch>
            <a:fillRect/>
          </a:stretch>
        </p:blipFill>
        <p:spPr>
          <a:xfrm>
            <a:off x="6523841" y="2029216"/>
            <a:ext cx="2231841" cy="2944919"/>
          </a:xfrm>
          <a:prstGeom prst="rect">
            <a:avLst/>
          </a:prstGeom>
        </p:spPr>
      </p:pic>
      <p:pic>
        <p:nvPicPr>
          <p:cNvPr id="5" name="Picture 4"/>
          <p:cNvPicPr>
            <a:picLocks noChangeAspect="1"/>
          </p:cNvPicPr>
          <p:nvPr/>
        </p:nvPicPr>
        <p:blipFill>
          <a:blip r:embed="rId3"/>
          <a:stretch>
            <a:fillRect/>
          </a:stretch>
        </p:blipFill>
        <p:spPr>
          <a:xfrm>
            <a:off x="8981038" y="2755296"/>
            <a:ext cx="3050342" cy="2280167"/>
          </a:xfrm>
          <a:prstGeom prst="rect">
            <a:avLst/>
          </a:prstGeom>
        </p:spPr>
      </p:pic>
      <p:pic>
        <p:nvPicPr>
          <p:cNvPr id="6" name="Picture 5"/>
          <p:cNvPicPr>
            <a:picLocks noChangeAspect="1"/>
          </p:cNvPicPr>
          <p:nvPr/>
        </p:nvPicPr>
        <p:blipFill>
          <a:blip r:embed="rId4"/>
          <a:stretch>
            <a:fillRect/>
          </a:stretch>
        </p:blipFill>
        <p:spPr>
          <a:xfrm>
            <a:off x="8880954" y="496873"/>
            <a:ext cx="3150426" cy="2083527"/>
          </a:xfrm>
          <a:prstGeom prst="rect">
            <a:avLst/>
          </a:prstGeom>
        </p:spPr>
      </p:pic>
      <p:pic>
        <p:nvPicPr>
          <p:cNvPr id="7" name="Picture 6"/>
          <p:cNvPicPr>
            <a:picLocks noChangeAspect="1"/>
          </p:cNvPicPr>
          <p:nvPr/>
        </p:nvPicPr>
        <p:blipFill>
          <a:blip r:embed="rId5"/>
          <a:stretch>
            <a:fillRect/>
          </a:stretch>
        </p:blipFill>
        <p:spPr>
          <a:xfrm>
            <a:off x="2553091" y="4436409"/>
            <a:ext cx="3829050" cy="2068667"/>
          </a:xfrm>
          <a:prstGeom prst="rect">
            <a:avLst/>
          </a:prstGeom>
        </p:spPr>
      </p:pic>
      <p:pic>
        <p:nvPicPr>
          <p:cNvPr id="8" name="Picture 7"/>
          <p:cNvPicPr>
            <a:picLocks noChangeAspect="1"/>
          </p:cNvPicPr>
          <p:nvPr/>
        </p:nvPicPr>
        <p:blipFill>
          <a:blip r:embed="rId6"/>
          <a:stretch>
            <a:fillRect/>
          </a:stretch>
        </p:blipFill>
        <p:spPr>
          <a:xfrm>
            <a:off x="6536321" y="5185776"/>
            <a:ext cx="5495059" cy="1299182"/>
          </a:xfrm>
          <a:prstGeom prst="rect">
            <a:avLst/>
          </a:prstGeom>
        </p:spPr>
      </p:pic>
    </p:spTree>
    <p:extLst>
      <p:ext uri="{BB962C8B-B14F-4D97-AF65-F5344CB8AC3E}">
        <p14:creationId xmlns:p14="http://schemas.microsoft.com/office/powerpoint/2010/main" val="1633479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755" y="488608"/>
            <a:ext cx="184731" cy="646331"/>
          </a:xfrm>
          <a:prstGeom prst="rect">
            <a:avLst/>
          </a:prstGeom>
        </p:spPr>
        <p:txBody>
          <a:bodyPr wrap="none">
            <a:spAutoFit/>
          </a:bodyPr>
          <a:lstStyle/>
          <a:p>
            <a:endParaRPr lang="en-US" sz="3600" dirty="0"/>
          </a:p>
        </p:txBody>
      </p:sp>
      <p:sp>
        <p:nvSpPr>
          <p:cNvPr id="5" name="Title 1"/>
          <p:cNvSpPr>
            <a:spLocks noGrp="1"/>
          </p:cNvSpPr>
          <p:nvPr>
            <p:ph type="title"/>
          </p:nvPr>
        </p:nvSpPr>
        <p:spPr>
          <a:xfrm>
            <a:off x="685801" y="609600"/>
            <a:ext cx="10131425" cy="1456267"/>
          </a:xfrm>
        </p:spPr>
        <p:txBody>
          <a:bodyPr>
            <a:normAutofit/>
          </a:bodyPr>
          <a:lstStyle/>
          <a:p>
            <a:r>
              <a:rPr lang="en-US" dirty="0"/>
              <a:t>County/municipal Work</a:t>
            </a:r>
            <a:br>
              <a:rPr lang="en-US" dirty="0"/>
            </a:br>
            <a:endParaRPr lang="en-US" dirty="0"/>
          </a:p>
        </p:txBody>
      </p:sp>
      <p:pic>
        <p:nvPicPr>
          <p:cNvPr id="6" name="Picture 5"/>
          <p:cNvPicPr>
            <a:picLocks noChangeAspect="1"/>
          </p:cNvPicPr>
          <p:nvPr/>
        </p:nvPicPr>
        <p:blipFill>
          <a:blip r:embed="rId2"/>
          <a:stretch>
            <a:fillRect/>
          </a:stretch>
        </p:blipFill>
        <p:spPr>
          <a:xfrm>
            <a:off x="7457096" y="551146"/>
            <a:ext cx="3975737" cy="3223429"/>
          </a:xfrm>
          <a:prstGeom prst="rect">
            <a:avLst/>
          </a:prstGeom>
        </p:spPr>
      </p:pic>
      <p:pic>
        <p:nvPicPr>
          <p:cNvPr id="7" name="Picture 6"/>
          <p:cNvPicPr>
            <a:picLocks noChangeAspect="1"/>
          </p:cNvPicPr>
          <p:nvPr/>
        </p:nvPicPr>
        <p:blipFill>
          <a:blip r:embed="rId3"/>
          <a:stretch>
            <a:fillRect/>
          </a:stretch>
        </p:blipFill>
        <p:spPr>
          <a:xfrm>
            <a:off x="3970750" y="4275728"/>
            <a:ext cx="8090509" cy="2324182"/>
          </a:xfrm>
          <a:prstGeom prst="rect">
            <a:avLst/>
          </a:prstGeom>
        </p:spPr>
      </p:pic>
      <p:pic>
        <p:nvPicPr>
          <p:cNvPr id="8" name="Picture 7"/>
          <p:cNvPicPr>
            <a:picLocks noChangeAspect="1"/>
          </p:cNvPicPr>
          <p:nvPr/>
        </p:nvPicPr>
        <p:blipFill>
          <a:blip r:embed="rId4"/>
          <a:stretch>
            <a:fillRect/>
          </a:stretch>
        </p:blipFill>
        <p:spPr>
          <a:xfrm>
            <a:off x="1348376" y="1589902"/>
            <a:ext cx="5753882" cy="2182982"/>
          </a:xfrm>
          <a:prstGeom prst="rect">
            <a:avLst/>
          </a:prstGeom>
        </p:spPr>
      </p:pic>
      <p:pic>
        <p:nvPicPr>
          <p:cNvPr id="9" name="Picture 8"/>
          <p:cNvPicPr>
            <a:picLocks noChangeAspect="1"/>
          </p:cNvPicPr>
          <p:nvPr/>
        </p:nvPicPr>
        <p:blipFill>
          <a:blip r:embed="rId5"/>
          <a:stretch>
            <a:fillRect/>
          </a:stretch>
        </p:blipFill>
        <p:spPr>
          <a:xfrm>
            <a:off x="113973" y="3918539"/>
            <a:ext cx="3506049" cy="1132515"/>
          </a:xfrm>
          <a:prstGeom prst="rect">
            <a:avLst/>
          </a:prstGeom>
        </p:spPr>
      </p:pic>
      <p:sp>
        <p:nvSpPr>
          <p:cNvPr id="10" name="AutoShape 2" descr="Image result for James Ca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02369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570" y="-225468"/>
            <a:ext cx="10131425" cy="1456267"/>
          </a:xfrm>
        </p:spPr>
        <p:txBody>
          <a:bodyPr/>
          <a:lstStyle/>
          <a:p>
            <a:r>
              <a:rPr lang="en-US" dirty="0"/>
              <a:t>Community organizations</a:t>
            </a:r>
          </a:p>
        </p:txBody>
      </p:sp>
      <p:pic>
        <p:nvPicPr>
          <p:cNvPr id="4" name="Picture 3"/>
          <p:cNvPicPr>
            <a:picLocks noChangeAspect="1"/>
          </p:cNvPicPr>
          <p:nvPr/>
        </p:nvPicPr>
        <p:blipFill>
          <a:blip r:embed="rId2"/>
          <a:stretch>
            <a:fillRect/>
          </a:stretch>
        </p:blipFill>
        <p:spPr>
          <a:xfrm>
            <a:off x="247910" y="924185"/>
            <a:ext cx="2775685" cy="3284560"/>
          </a:xfrm>
          <a:prstGeom prst="rect">
            <a:avLst/>
          </a:prstGeom>
        </p:spPr>
      </p:pic>
      <p:pic>
        <p:nvPicPr>
          <p:cNvPr id="5" name="Picture 4"/>
          <p:cNvPicPr>
            <a:picLocks noChangeAspect="1"/>
          </p:cNvPicPr>
          <p:nvPr/>
        </p:nvPicPr>
        <p:blipFill>
          <a:blip r:embed="rId3"/>
          <a:stretch>
            <a:fillRect/>
          </a:stretch>
        </p:blipFill>
        <p:spPr>
          <a:xfrm>
            <a:off x="7850035" y="207789"/>
            <a:ext cx="4109544" cy="1808902"/>
          </a:xfrm>
          <a:prstGeom prst="rect">
            <a:avLst/>
          </a:prstGeom>
        </p:spPr>
      </p:pic>
      <p:pic>
        <p:nvPicPr>
          <p:cNvPr id="6" name="Picture 5"/>
          <p:cNvPicPr>
            <a:picLocks noChangeAspect="1"/>
          </p:cNvPicPr>
          <p:nvPr/>
        </p:nvPicPr>
        <p:blipFill>
          <a:blip r:embed="rId4"/>
          <a:stretch>
            <a:fillRect/>
          </a:stretch>
        </p:blipFill>
        <p:spPr>
          <a:xfrm>
            <a:off x="6250488" y="4337218"/>
            <a:ext cx="5709091" cy="2251472"/>
          </a:xfrm>
          <a:prstGeom prst="rect">
            <a:avLst/>
          </a:prstGeom>
        </p:spPr>
      </p:pic>
      <p:pic>
        <p:nvPicPr>
          <p:cNvPr id="7" name="Picture 6"/>
          <p:cNvPicPr>
            <a:picLocks noChangeAspect="1"/>
          </p:cNvPicPr>
          <p:nvPr/>
        </p:nvPicPr>
        <p:blipFill>
          <a:blip r:embed="rId5"/>
          <a:stretch>
            <a:fillRect/>
          </a:stretch>
        </p:blipFill>
        <p:spPr>
          <a:xfrm>
            <a:off x="4996412" y="1177447"/>
            <a:ext cx="2361280" cy="2266286"/>
          </a:xfrm>
          <a:prstGeom prst="rect">
            <a:avLst/>
          </a:prstGeom>
        </p:spPr>
      </p:pic>
      <p:pic>
        <p:nvPicPr>
          <p:cNvPr id="8" name="Picture 7"/>
          <p:cNvPicPr>
            <a:picLocks noChangeAspect="1"/>
          </p:cNvPicPr>
          <p:nvPr/>
        </p:nvPicPr>
        <p:blipFill>
          <a:blip r:embed="rId6"/>
          <a:stretch>
            <a:fillRect/>
          </a:stretch>
        </p:blipFill>
        <p:spPr>
          <a:xfrm>
            <a:off x="7827774" y="2562103"/>
            <a:ext cx="4131805" cy="1229704"/>
          </a:xfrm>
          <a:prstGeom prst="rect">
            <a:avLst/>
          </a:prstGeom>
        </p:spPr>
      </p:pic>
      <p:pic>
        <p:nvPicPr>
          <p:cNvPr id="9" name="Picture 8"/>
          <p:cNvPicPr>
            <a:picLocks noChangeAspect="1"/>
          </p:cNvPicPr>
          <p:nvPr/>
        </p:nvPicPr>
        <p:blipFill>
          <a:blip r:embed="rId7"/>
          <a:stretch>
            <a:fillRect/>
          </a:stretch>
        </p:blipFill>
        <p:spPr>
          <a:xfrm>
            <a:off x="311379" y="4246323"/>
            <a:ext cx="3003451" cy="2342497"/>
          </a:xfrm>
          <a:prstGeom prst="rect">
            <a:avLst/>
          </a:prstGeom>
        </p:spPr>
      </p:pic>
      <p:pic>
        <p:nvPicPr>
          <p:cNvPr id="10" name="Picture 9"/>
          <p:cNvPicPr>
            <a:picLocks noChangeAspect="1"/>
          </p:cNvPicPr>
          <p:nvPr/>
        </p:nvPicPr>
        <p:blipFill>
          <a:blip r:embed="rId8"/>
          <a:stretch>
            <a:fillRect/>
          </a:stretch>
        </p:blipFill>
        <p:spPr>
          <a:xfrm>
            <a:off x="3450790" y="3594904"/>
            <a:ext cx="2609850" cy="2524125"/>
          </a:xfrm>
          <a:prstGeom prst="rect">
            <a:avLst/>
          </a:prstGeom>
        </p:spPr>
      </p:pic>
    </p:spTree>
    <p:extLst>
      <p:ext uri="{BB962C8B-B14F-4D97-AF65-F5344CB8AC3E}">
        <p14:creationId xmlns:p14="http://schemas.microsoft.com/office/powerpoint/2010/main" val="79619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66075" y="446762"/>
            <a:ext cx="7248525" cy="1981200"/>
          </a:xfrm>
          <a:prstGeom prst="rect">
            <a:avLst/>
          </a:prstGeom>
        </p:spPr>
      </p:pic>
      <p:sp>
        <p:nvSpPr>
          <p:cNvPr id="8" name="Title 1"/>
          <p:cNvSpPr>
            <a:spLocks noGrp="1"/>
          </p:cNvSpPr>
          <p:nvPr>
            <p:ph type="title"/>
          </p:nvPr>
        </p:nvSpPr>
        <p:spPr>
          <a:xfrm>
            <a:off x="485384" y="321502"/>
            <a:ext cx="9861115" cy="2697271"/>
          </a:xfrm>
        </p:spPr>
        <p:txBody>
          <a:bodyPr>
            <a:normAutofit/>
          </a:bodyPr>
          <a:lstStyle/>
          <a:p>
            <a:r>
              <a:rPr lang="en-US" sz="2800" dirty="0"/>
              <a:t>FIU SLR Solution Center</a:t>
            </a:r>
            <a:br>
              <a:rPr lang="en-US" sz="2800" dirty="0"/>
            </a:br>
            <a:r>
              <a:rPr lang="en-US" sz="2800" dirty="0"/>
              <a:t>FAU CES</a:t>
            </a:r>
            <a:br>
              <a:rPr lang="en-US" sz="2800" dirty="0"/>
            </a:br>
            <a:r>
              <a:rPr lang="en-US" sz="2800" dirty="0"/>
              <a:t>climate.miami.edu/</a:t>
            </a:r>
          </a:p>
        </p:txBody>
      </p:sp>
      <p:pic>
        <p:nvPicPr>
          <p:cNvPr id="9" name="Picture 8"/>
          <p:cNvPicPr>
            <a:picLocks noChangeAspect="1"/>
          </p:cNvPicPr>
          <p:nvPr/>
        </p:nvPicPr>
        <p:blipFill>
          <a:blip r:embed="rId3"/>
          <a:stretch>
            <a:fillRect/>
          </a:stretch>
        </p:blipFill>
        <p:spPr>
          <a:xfrm>
            <a:off x="1993008" y="2720496"/>
            <a:ext cx="9934575" cy="3771900"/>
          </a:xfrm>
          <a:prstGeom prst="rect">
            <a:avLst/>
          </a:prstGeom>
        </p:spPr>
      </p:pic>
    </p:spTree>
    <p:extLst>
      <p:ext uri="{BB962C8B-B14F-4D97-AF65-F5344CB8AC3E}">
        <p14:creationId xmlns:p14="http://schemas.microsoft.com/office/powerpoint/2010/main" val="306799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a:ext>
            </a:extLst>
          </a:blip>
          <a:stretch>
            <a:fillRect/>
          </a:stretch>
        </p:blipFill>
        <p:spPr>
          <a:xfrm>
            <a:off x="284065" y="464560"/>
            <a:ext cx="7377430" cy="5883910"/>
          </a:xfrm>
          <a:prstGeom prst="rect">
            <a:avLst/>
          </a:prstGeom>
        </p:spPr>
      </p:pic>
      <p:sp>
        <p:nvSpPr>
          <p:cNvPr id="2" name="Rectangle 1"/>
          <p:cNvSpPr/>
          <p:nvPr/>
        </p:nvSpPr>
        <p:spPr>
          <a:xfrm>
            <a:off x="7949900" y="551330"/>
            <a:ext cx="4939553" cy="830997"/>
          </a:xfrm>
          <a:prstGeom prst="rect">
            <a:avLst/>
          </a:prstGeom>
        </p:spPr>
        <p:txBody>
          <a:bodyPr wrap="square">
            <a:spAutoFit/>
          </a:bodyPr>
          <a:lstStyle/>
          <a:p>
            <a:r>
              <a:rPr lang="en-US" sz="2400" b="1" dirty="0">
                <a:latin typeface="Arial Rounded MT Bold" panose="020F0704030504030204" pitchFamily="34" charset="0"/>
              </a:rPr>
              <a:t>Local Planning Tools – Adaptation Action Areas </a:t>
            </a:r>
          </a:p>
        </p:txBody>
      </p:sp>
      <p:sp>
        <p:nvSpPr>
          <p:cNvPr id="5" name="Text Box 2"/>
          <p:cNvSpPr txBox="1">
            <a:spLocks noChangeArrowheads="1"/>
          </p:cNvSpPr>
          <p:nvPr/>
        </p:nvSpPr>
        <p:spPr bwMode="auto">
          <a:xfrm>
            <a:off x="8211356" y="1871831"/>
            <a:ext cx="3234781" cy="4415635"/>
          </a:xfrm>
          <a:prstGeom prst="rect">
            <a:avLst/>
          </a:prstGeom>
          <a:solidFill>
            <a:sysClr val="window" lastClr="FFFFFF">
              <a:lumMod val="95000"/>
            </a:sysClr>
          </a:solidFill>
          <a:ln w="9525">
            <a:solidFill>
              <a:srgbClr val="ACD433"/>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2400" b="1" i="0" u="none" strike="noStrike" kern="0" cap="none" spc="0" normalizeH="0" baseline="0" noProof="0" dirty="0">
                <a:ln>
                  <a:noFill/>
                </a:ln>
                <a:solidFill>
                  <a:srgbClr val="000000"/>
                </a:solidFill>
                <a:effectLst>
                  <a:outerShdw blurRad="38100" dist="19050" dir="2700000" algn="tl">
                    <a:prstClr val="black">
                      <a:alpha val="40000"/>
                    </a:prstClr>
                  </a:outerShdw>
                </a:effectLst>
                <a:uLnTx/>
                <a:uFillTx/>
                <a:latin typeface="Century Gothic" panose="020B0502020202020204" pitchFamily="34" charset="0"/>
                <a:ea typeface="Calibri" panose="020F0502020204030204" pitchFamily="34" charset="0"/>
                <a:cs typeface="Times New Roman" panose="02020603050405020304" pitchFamily="18" charset="0"/>
              </a:rPr>
              <a:t>Strategies for Adaptation Action Areas may include</a:t>
            </a:r>
            <a:endParaRPr kumimoji="0" lang="en-US" sz="20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outerShdw blurRad="38100" dist="19050" dir="2700000" algn="tl">
                    <a:prstClr val="black">
                      <a:alpha val="40000"/>
                    </a:prstClr>
                  </a:outerShdw>
                </a:effectLst>
                <a:uLnTx/>
                <a:uFillTx/>
                <a:latin typeface="Century Gothic" panose="020B0502020202020204" pitchFamily="34" charset="0"/>
                <a:ea typeface="Calibri" panose="020F0502020204030204" pitchFamily="34" charset="0"/>
                <a:cs typeface="Times New Roman" panose="02020603050405020304" pitchFamily="18" charset="0"/>
              </a:rPr>
              <a:t>Protection</a:t>
            </a:r>
            <a:endParaRPr kumimoji="0" lang="en-US" sz="20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outerShdw blurRad="38100" dist="19050" dir="2700000" algn="tl">
                    <a:prstClr val="black">
                      <a:alpha val="40000"/>
                    </a:prstClr>
                  </a:outerShdw>
                </a:effectLst>
                <a:uLnTx/>
                <a:uFillTx/>
                <a:latin typeface="Century Gothic" panose="020B0502020202020204" pitchFamily="34" charset="0"/>
                <a:ea typeface="Calibri" panose="020F0502020204030204" pitchFamily="34" charset="0"/>
                <a:cs typeface="Times New Roman" panose="02020603050405020304" pitchFamily="18" charset="0"/>
              </a:rPr>
              <a:t>Accommodation</a:t>
            </a:r>
            <a:endParaRPr kumimoji="0" lang="en-US" sz="20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outerShdw blurRad="38100" dist="19050" dir="2700000" algn="tl">
                    <a:prstClr val="black">
                      <a:alpha val="40000"/>
                    </a:prstClr>
                  </a:outerShdw>
                </a:effectLst>
                <a:uLnTx/>
                <a:uFillTx/>
                <a:latin typeface="Century Gothic" panose="020B0502020202020204" pitchFamily="34" charset="0"/>
                <a:ea typeface="Calibri" panose="020F0502020204030204" pitchFamily="34" charset="0"/>
                <a:cs typeface="Times New Roman" panose="02020603050405020304" pitchFamily="18" charset="0"/>
              </a:rPr>
              <a:t>Managed retreat </a:t>
            </a:r>
            <a:endParaRPr kumimoji="0" lang="en-US" sz="20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outerShdw blurRad="38100" dist="19050" dir="2700000" algn="tl">
                    <a:prstClr val="black">
                      <a:alpha val="40000"/>
                    </a:prstClr>
                  </a:outerShdw>
                </a:effectLst>
                <a:uLnTx/>
                <a:uFillTx/>
                <a:latin typeface="Century Gothic" panose="020B0502020202020204" pitchFamily="34" charset="0"/>
                <a:ea typeface="Calibri" panose="020F0502020204030204" pitchFamily="34" charset="0"/>
                <a:cs typeface="Times New Roman" panose="02020603050405020304" pitchFamily="18" charset="0"/>
              </a:rPr>
              <a:t>Avoidance</a:t>
            </a:r>
            <a:endParaRPr kumimoji="0" lang="en-US" sz="20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1" i="0" u="none" strike="noStrike" kern="0" cap="none" spc="0" normalizeH="0" baseline="0" noProof="0" dirty="0">
                <a:ln>
                  <a:noFill/>
                </a:ln>
                <a:solidFill>
                  <a:srgbClr val="000000"/>
                </a:solidFill>
                <a:effectLst>
                  <a:outerShdw blurRad="38100" dist="19050" dir="2700000" algn="tl">
                    <a:prstClr val="black">
                      <a:alpha val="40000"/>
                    </a:prstClr>
                  </a:outerShdw>
                </a:effectLst>
                <a:uLnTx/>
                <a:uFillTx/>
                <a:latin typeface="Century Gothic" panose="020B0502020202020204" pitchFamily="34" charset="0"/>
                <a:ea typeface="Calibri" panose="020F0502020204030204" pitchFamily="34" charset="0"/>
                <a:cs typeface="Times New Roman" panose="02020603050405020304" pitchFamily="18" charset="0"/>
              </a:rPr>
              <a:t>Other options</a:t>
            </a:r>
            <a:endParaRPr kumimoji="0" lang="en-US" sz="2000" b="0" i="0" u="none" strike="noStrike" kern="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6845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7598" y="2931206"/>
            <a:ext cx="10131425" cy="3649133"/>
          </a:xfrm>
        </p:spPr>
        <p:txBody>
          <a:bodyPr>
            <a:normAutofit lnSpcReduction="10000"/>
          </a:bodyPr>
          <a:lstStyle/>
          <a:p>
            <a:r>
              <a:rPr lang="en-US" sz="3200" dirty="0"/>
              <a:t>The South Florida Regional Council </a:t>
            </a:r>
          </a:p>
          <a:p>
            <a:pPr marL="0" indent="0">
              <a:buNone/>
            </a:pPr>
            <a:r>
              <a:rPr lang="en-US" sz="3200" dirty="0"/>
              <a:t>compiled resources including:</a:t>
            </a:r>
          </a:p>
          <a:p>
            <a:r>
              <a:rPr lang="en-US" sz="3200" dirty="0"/>
              <a:t> Podcasts and Video, </a:t>
            </a:r>
          </a:p>
          <a:p>
            <a:r>
              <a:rPr lang="en-US" sz="3200" dirty="0"/>
              <a:t>Policy Options for Adaptive Planning for Rising Sea Levels,</a:t>
            </a:r>
          </a:p>
          <a:p>
            <a:r>
              <a:rPr lang="en-US" sz="3200" dirty="0"/>
              <a:t>Case Study: Fort Lauderdale, Broward County, FL</a:t>
            </a:r>
          </a:p>
          <a:p>
            <a:r>
              <a:rPr lang="en-US" sz="3200" dirty="0"/>
              <a:t>A Planning Guidebook for Florida’s Local Governments </a:t>
            </a:r>
          </a:p>
          <a:p>
            <a:endParaRPr lang="en-US" dirty="0"/>
          </a:p>
        </p:txBody>
      </p:sp>
      <p:pic>
        <p:nvPicPr>
          <p:cNvPr id="5" name="Picture 4"/>
          <p:cNvPicPr>
            <a:picLocks noChangeAspect="1"/>
          </p:cNvPicPr>
          <p:nvPr/>
        </p:nvPicPr>
        <p:blipFill>
          <a:blip r:embed="rId2"/>
          <a:stretch>
            <a:fillRect/>
          </a:stretch>
        </p:blipFill>
        <p:spPr>
          <a:xfrm>
            <a:off x="377160" y="225467"/>
            <a:ext cx="4144736" cy="2542495"/>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7700" y="357159"/>
            <a:ext cx="4985471" cy="2935968"/>
          </a:xfrm>
          <a:prstGeom prst="rect">
            <a:avLst/>
          </a:prstGeom>
        </p:spPr>
      </p:pic>
    </p:spTree>
    <p:extLst>
      <p:ext uri="{BB962C8B-B14F-4D97-AF65-F5344CB8AC3E}">
        <p14:creationId xmlns:p14="http://schemas.microsoft.com/office/powerpoint/2010/main" val="2496664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3529" y="1964267"/>
            <a:ext cx="4436595" cy="843479"/>
          </a:xfrm>
        </p:spPr>
        <p:txBody>
          <a:bodyPr>
            <a:normAutofit fontScale="90000"/>
          </a:bodyPr>
          <a:lstStyle/>
          <a:p>
            <a:r>
              <a:rPr lang="en-US" dirty="0">
                <a:latin typeface="Arial Rounded MT Bold" panose="020F0704030504030204" pitchFamily="34" charset="0"/>
              </a:rPr>
              <a:t>Project</a:t>
            </a:r>
            <a:br>
              <a:rPr lang="en-US" dirty="0">
                <a:latin typeface="Arial Rounded MT Bold" panose="020F0704030504030204" pitchFamily="34" charset="0"/>
              </a:rPr>
            </a:br>
            <a:r>
              <a:rPr lang="en-US" dirty="0">
                <a:latin typeface="Arial Rounded MT Bold" panose="020F0704030504030204" pitchFamily="34" charset="0"/>
              </a:rPr>
              <a:t>background</a:t>
            </a:r>
          </a:p>
        </p:txBody>
      </p:sp>
      <p:sp>
        <p:nvSpPr>
          <p:cNvPr id="3" name="Subtitle 2"/>
          <p:cNvSpPr>
            <a:spLocks noGrp="1"/>
          </p:cNvSpPr>
          <p:nvPr>
            <p:ph type="subTitle" idx="1"/>
          </p:nvPr>
        </p:nvSpPr>
        <p:spPr>
          <a:xfrm>
            <a:off x="6637467" y="3108960"/>
            <a:ext cx="4905488" cy="3141233"/>
          </a:xfrm>
        </p:spPr>
        <p:txBody>
          <a:bodyPr>
            <a:normAutofit/>
          </a:bodyPr>
          <a:lstStyle/>
          <a:p>
            <a:r>
              <a:rPr lang="en-US" sz="2400" b="1" dirty="0"/>
              <a:t>Trainers and Tools: </a:t>
            </a:r>
          </a:p>
          <a:p>
            <a:r>
              <a:rPr lang="en-US" sz="2400" b="1" dirty="0"/>
              <a:t>Building Coastal Flood Hazard Resiliency</a:t>
            </a:r>
            <a:r>
              <a:rPr lang="en-US" sz="2400" dirty="0"/>
              <a:t> </a:t>
            </a:r>
            <a:r>
              <a:rPr lang="en-US" sz="2400" b="1" dirty="0"/>
              <a:t>in Florida’s Regional Planning Council Communities</a:t>
            </a:r>
            <a:endParaRPr lang="en-US" sz="2400" dirty="0"/>
          </a:p>
          <a:p>
            <a:endParaRPr lang="en-US" dirty="0"/>
          </a:p>
        </p:txBody>
      </p:sp>
      <p:pic>
        <p:nvPicPr>
          <p:cNvPr id="4" name="Picture 3"/>
          <p:cNvPicPr/>
          <p:nvPr/>
        </p:nvPicPr>
        <p:blipFill>
          <a:blip r:embed="rId2"/>
          <a:stretch>
            <a:fillRect/>
          </a:stretch>
        </p:blipFill>
        <p:spPr>
          <a:xfrm>
            <a:off x="208597" y="222717"/>
            <a:ext cx="5922645" cy="6326505"/>
          </a:xfrm>
          <a:prstGeom prst="rect">
            <a:avLst/>
          </a:prstGeom>
        </p:spPr>
      </p:pic>
    </p:spTree>
    <p:extLst>
      <p:ext uri="{BB962C8B-B14F-4D97-AF65-F5344CB8AC3E}">
        <p14:creationId xmlns:p14="http://schemas.microsoft.com/office/powerpoint/2010/main" val="2121866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946" y="318654"/>
            <a:ext cx="10131425" cy="1456267"/>
          </a:xfrm>
        </p:spPr>
        <p:txBody>
          <a:bodyPr>
            <a:normAutofit fontScale="90000"/>
          </a:bodyPr>
          <a:lstStyle/>
          <a:p>
            <a:r>
              <a:rPr lang="en-US" dirty="0">
                <a:latin typeface="Arial Rounded MT Bold" panose="020F0704030504030204" pitchFamily="34" charset="0"/>
              </a:rPr>
              <a:t>HAZARD ASSESSMENT TOOLS</a:t>
            </a:r>
            <a:br>
              <a:rPr lang="en-US" dirty="0"/>
            </a:br>
            <a:br>
              <a:rPr lang="en-US" dirty="0"/>
            </a:b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87231922"/>
              </p:ext>
            </p:extLst>
          </p:nvPr>
        </p:nvGraphicFramePr>
        <p:xfrm>
          <a:off x="838201" y="1634065"/>
          <a:ext cx="10401300" cy="4511969"/>
        </p:xfrm>
        <a:graphic>
          <a:graphicData uri="http://schemas.openxmlformats.org/drawingml/2006/table">
            <a:tbl>
              <a:tblPr firstRow="1" bandRow="1">
                <a:tableStyleId>{5C22544A-7EE6-4342-B048-85BDC9FD1C3A}</a:tableStyleId>
              </a:tblPr>
              <a:tblGrid>
                <a:gridCol w="2600325">
                  <a:extLst>
                    <a:ext uri="{9D8B030D-6E8A-4147-A177-3AD203B41FA5}">
                      <a16:colId xmlns:a16="http://schemas.microsoft.com/office/drawing/2014/main" val="20000"/>
                    </a:ext>
                  </a:extLst>
                </a:gridCol>
                <a:gridCol w="2600325">
                  <a:extLst>
                    <a:ext uri="{9D8B030D-6E8A-4147-A177-3AD203B41FA5}">
                      <a16:colId xmlns:a16="http://schemas.microsoft.com/office/drawing/2014/main" val="20001"/>
                    </a:ext>
                  </a:extLst>
                </a:gridCol>
                <a:gridCol w="2600325">
                  <a:extLst>
                    <a:ext uri="{9D8B030D-6E8A-4147-A177-3AD203B41FA5}">
                      <a16:colId xmlns:a16="http://schemas.microsoft.com/office/drawing/2014/main" val="2415139682"/>
                    </a:ext>
                  </a:extLst>
                </a:gridCol>
                <a:gridCol w="2600325">
                  <a:extLst>
                    <a:ext uri="{9D8B030D-6E8A-4147-A177-3AD203B41FA5}">
                      <a16:colId xmlns:a16="http://schemas.microsoft.com/office/drawing/2014/main" val="20002"/>
                    </a:ext>
                  </a:extLst>
                </a:gridCol>
              </a:tblGrid>
              <a:tr h="854369">
                <a:tc>
                  <a:txBody>
                    <a:bodyPr/>
                    <a:lstStyle/>
                    <a:p>
                      <a:pPr lvl="0" algn="ctr"/>
                      <a:r>
                        <a:rPr lang="en-US" dirty="0"/>
                        <a:t>CANVIS</a:t>
                      </a:r>
                    </a:p>
                    <a:p>
                      <a:pPr lvl="0" algn="ctr"/>
                      <a:r>
                        <a:rPr lang="en-US" sz="1400" b="0" dirty="0"/>
                        <a:t>NOAA</a:t>
                      </a:r>
                    </a:p>
                  </a:txBody>
                  <a:tcPr marL="0" marR="0" marT="0" marB="0" anchor="ctr" anchorCtr="1">
                    <a:solidFill>
                      <a:schemeClr val="accent1">
                        <a:lumMod val="75000"/>
                      </a:schemeClr>
                    </a:solidFill>
                  </a:tcPr>
                </a:tc>
                <a:tc>
                  <a:txBody>
                    <a:bodyPr/>
                    <a:lstStyle/>
                    <a:p>
                      <a:pPr lvl="0" algn="ctr"/>
                      <a:r>
                        <a:rPr lang="en-US" dirty="0"/>
                        <a:t>SEA LEVEL RISE (SLR) VIEWER</a:t>
                      </a:r>
                    </a:p>
                    <a:p>
                      <a:pPr lvl="0" algn="ctr"/>
                      <a:r>
                        <a:rPr lang="en-US" sz="1400" b="0" dirty="0"/>
                        <a:t>NOAA</a:t>
                      </a:r>
                    </a:p>
                  </a:txBody>
                  <a:tcPr marL="0" marR="0" marT="0" marB="0" anchor="ctr" anchorCtr="1">
                    <a:solidFill>
                      <a:schemeClr val="accent1">
                        <a:lumMod val="7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white"/>
                          </a:solidFill>
                          <a:effectLst/>
                          <a:uLnTx/>
                          <a:uFillTx/>
                          <a:latin typeface="+mn-lt"/>
                          <a:ea typeface="+mn-ea"/>
                          <a:cs typeface="+mn-cs"/>
                        </a:rPr>
                        <a:t>Coastal Flood Exposure Mapper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n-lt"/>
                          <a:ea typeface="+mn-ea"/>
                          <a:cs typeface="+mn-cs"/>
                        </a:rPr>
                        <a:t>NOAA</a:t>
                      </a:r>
                    </a:p>
                  </a:txBody>
                  <a:tcPr marL="0" marR="0" marT="0" marB="0" anchor="b" anchorCtr="1">
                    <a:solidFill>
                      <a:schemeClr val="accent1">
                        <a:lumMod val="75000"/>
                      </a:schemeClr>
                    </a:solidFill>
                  </a:tcPr>
                </a:tc>
                <a:tc>
                  <a:txBody>
                    <a:bodyPr/>
                    <a:lstStyle/>
                    <a:p>
                      <a:pPr lvl="0" algn="ctr"/>
                      <a:r>
                        <a:rPr lang="en-US" dirty="0"/>
                        <a:t>SKETCH PLANNING TOOL</a:t>
                      </a:r>
                    </a:p>
                    <a:p>
                      <a:pPr lvl="0" algn="ctr"/>
                      <a:r>
                        <a:rPr lang="en-US" sz="1400" b="0" dirty="0"/>
                        <a:t>UF GEOPLAN CENTER</a:t>
                      </a:r>
                    </a:p>
                  </a:txBody>
                  <a:tcPr marL="0" marR="0" marT="0" marB="0" anchor="ctr" anchorCtr="1">
                    <a:solidFill>
                      <a:schemeClr val="accent1">
                        <a:lumMod val="75000"/>
                      </a:schemeClr>
                    </a:solidFill>
                  </a:tcPr>
                </a:tc>
                <a:extLst>
                  <a:ext uri="{0D108BD9-81ED-4DB2-BD59-A6C34878D82A}">
                    <a16:rowId xmlns:a16="http://schemas.microsoft.com/office/drawing/2014/main" val="10000"/>
                  </a:ext>
                </a:extLst>
              </a:tr>
              <a:tr h="3284213">
                <a:tc>
                  <a:txBody>
                    <a:bodyPr/>
                    <a:lstStyle/>
                    <a:p>
                      <a:pPr algn="ctr"/>
                      <a:r>
                        <a:rPr lang="en-US" dirty="0">
                          <a:solidFill>
                            <a:schemeClr val="tx1"/>
                          </a:solidFill>
                        </a:rPr>
                        <a:t> is intended to elicit higher levels of stakeholder engagement, </a:t>
                      </a:r>
                      <a:r>
                        <a:rPr lang="en-US" dirty="0" err="1">
                          <a:solidFill>
                            <a:schemeClr val="tx1"/>
                          </a:solidFill>
                        </a:rPr>
                        <a:t>CanVis</a:t>
                      </a:r>
                      <a:r>
                        <a:rPr lang="en-US" dirty="0">
                          <a:solidFill>
                            <a:schemeClr val="tx1"/>
                          </a:solidFill>
                        </a:rPr>
                        <a:t> utilizes no data and modifies imagery to show potential inundation scenarios. </a:t>
                      </a:r>
                    </a:p>
                  </a:txBody>
                  <a:tcPr>
                    <a:noFill/>
                  </a:tcPr>
                </a:tc>
                <a:tc>
                  <a:txBody>
                    <a:bodyPr/>
                    <a:lstStyle/>
                    <a:p>
                      <a:pPr algn="ctr"/>
                      <a:r>
                        <a:rPr lang="en-US" dirty="0">
                          <a:solidFill>
                            <a:schemeClr val="tx1"/>
                          </a:solidFill>
                        </a:rPr>
                        <a:t>can facilitate stakeholder engagement, scoping and inventory, and assessment and analysis, SLR Viewer offers an online interactive platform in map format to display a variety of </a:t>
                      </a:r>
                      <a:r>
                        <a:rPr lang="en-US" dirty="0" err="1">
                          <a:solidFill>
                            <a:schemeClr val="tx1"/>
                          </a:solidFill>
                        </a:rPr>
                        <a:t>sealevel</a:t>
                      </a:r>
                      <a:r>
                        <a:rPr lang="en-US" dirty="0">
                          <a:solidFill>
                            <a:schemeClr val="tx1"/>
                          </a:solidFill>
                        </a:rPr>
                        <a:t> rise scenarios.</a:t>
                      </a:r>
                    </a:p>
                  </a:txBody>
                  <a:tcPr>
                    <a:noFill/>
                  </a:tcPr>
                </a:tc>
                <a:tc>
                  <a:txBody>
                    <a:bodyPr/>
                    <a:lstStyle/>
                    <a:p>
                      <a:pPr algn="ctr"/>
                      <a:r>
                        <a:rPr lang="en-US" dirty="0">
                          <a:solidFill>
                            <a:schemeClr val="tx1"/>
                          </a:solidFill>
                        </a:rPr>
                        <a:t>Helps start community discussions about hazard impacts with maps of your area that show people, places, and natural resources exposed to coastal flooding. Select a section to view maps showing flood hazards or different aspects of community exposure to those flood hazards. </a:t>
                      </a:r>
                    </a:p>
                  </a:txBody>
                  <a:tcPr>
                    <a:noFill/>
                  </a:tcPr>
                </a:tc>
                <a:tc>
                  <a:txBody>
                    <a:bodyPr/>
                    <a:lstStyle/>
                    <a:p>
                      <a:pPr algn="ctr"/>
                      <a:r>
                        <a:rPr lang="en-US" dirty="0">
                          <a:solidFill>
                            <a:schemeClr val="tx1"/>
                          </a:solidFill>
                        </a:rPr>
                        <a:t>visualizer and modelling software package intended to promote stakeholder engagement, scoping/ inventory, assessment/analysis, and planning, the </a:t>
                      </a:r>
                      <a:r>
                        <a:rPr lang="en-US" dirty="0" err="1">
                          <a:solidFill>
                            <a:schemeClr val="tx1"/>
                          </a:solidFill>
                        </a:rPr>
                        <a:t>Geoplan</a:t>
                      </a:r>
                      <a:r>
                        <a:rPr lang="en-US" dirty="0">
                          <a:solidFill>
                            <a:schemeClr val="tx1"/>
                          </a:solidFill>
                        </a:rPr>
                        <a:t> Sketch Planning Tool offers a variety of sea-level rise analyses related to transportation</a:t>
                      </a:r>
                    </a:p>
                  </a:txBody>
                  <a:tcP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38269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946" y="318654"/>
            <a:ext cx="10131425" cy="1456267"/>
          </a:xfrm>
        </p:spPr>
        <p:txBody>
          <a:bodyPr>
            <a:normAutofit fontScale="90000"/>
          </a:bodyPr>
          <a:lstStyle/>
          <a:p>
            <a:r>
              <a:rPr lang="en-US" dirty="0">
                <a:latin typeface="Arial Rounded MT Bold" panose="020F0704030504030204" pitchFamily="34" charset="0"/>
              </a:rPr>
              <a:t>CANVIS</a:t>
            </a:r>
            <a:br>
              <a:rPr lang="en-US" dirty="0"/>
            </a:br>
            <a:br>
              <a:rPr lang="en-US" dirty="0"/>
            </a:br>
            <a:endParaRPr lang="en-US" dirty="0"/>
          </a:p>
        </p:txBody>
      </p:sp>
      <p:sp>
        <p:nvSpPr>
          <p:cNvPr id="5" name="TextBox 4"/>
          <p:cNvSpPr txBox="1"/>
          <p:nvPr/>
        </p:nvSpPr>
        <p:spPr>
          <a:xfrm>
            <a:off x="647700" y="1136073"/>
            <a:ext cx="6255376" cy="754053"/>
          </a:xfrm>
          <a:prstGeom prst="rect">
            <a:avLst/>
          </a:prstGeom>
          <a:noFill/>
        </p:spPr>
        <p:txBody>
          <a:bodyPr wrap="square" rtlCol="0">
            <a:spAutoFit/>
          </a:bodyPr>
          <a:lstStyle/>
          <a:p>
            <a:r>
              <a:rPr lang="en-US" sz="2500" dirty="0">
                <a:solidFill>
                  <a:srgbClr val="FFFF00"/>
                </a:solidFill>
              </a:rPr>
              <a:t>coast.noaa.gov/</a:t>
            </a:r>
            <a:r>
              <a:rPr lang="en-US" sz="2500" dirty="0" err="1">
                <a:solidFill>
                  <a:srgbClr val="FFFF00"/>
                </a:solidFill>
              </a:rPr>
              <a:t>digitalcoast</a:t>
            </a:r>
            <a:r>
              <a:rPr lang="en-US" sz="2500" dirty="0">
                <a:solidFill>
                  <a:srgbClr val="FFFF00"/>
                </a:solidFill>
              </a:rPr>
              <a:t>/tools/</a:t>
            </a:r>
            <a:r>
              <a:rPr lang="en-US" sz="2500" dirty="0" err="1">
                <a:solidFill>
                  <a:srgbClr val="FFFF00"/>
                </a:solidFill>
              </a:rPr>
              <a:t>canvis</a:t>
            </a:r>
            <a:endParaRPr lang="en-US" sz="2500" dirty="0">
              <a:solidFill>
                <a:srgbClr val="FFFF00"/>
              </a:solidFill>
            </a:endParaRPr>
          </a:p>
          <a:p>
            <a:endParaRPr lang="en-US" dirty="0"/>
          </a:p>
        </p:txBody>
      </p:sp>
      <p:sp>
        <p:nvSpPr>
          <p:cNvPr id="6" name="TextBox 5"/>
          <p:cNvSpPr txBox="1"/>
          <p:nvPr/>
        </p:nvSpPr>
        <p:spPr>
          <a:xfrm>
            <a:off x="647700" y="789709"/>
            <a:ext cx="7620000" cy="400110"/>
          </a:xfrm>
          <a:prstGeom prst="rect">
            <a:avLst/>
          </a:prstGeom>
          <a:noFill/>
        </p:spPr>
        <p:txBody>
          <a:bodyPr wrap="square" rtlCol="0">
            <a:spAutoFit/>
          </a:bodyPr>
          <a:lstStyle/>
          <a:p>
            <a:r>
              <a:rPr lang="en-US" sz="2000" dirty="0"/>
              <a:t>Developed by NOAA Office for Coastal Management</a:t>
            </a:r>
          </a:p>
        </p:txBody>
      </p:sp>
      <p:pic>
        <p:nvPicPr>
          <p:cNvPr id="12" name="Picture 11"/>
          <p:cNvPicPr>
            <a:picLocks noChangeAspect="1"/>
          </p:cNvPicPr>
          <p:nvPr/>
        </p:nvPicPr>
        <p:blipFill rotWithShape="1">
          <a:blip r:embed="rId2"/>
          <a:srcRect l="5128" t="24780" r="28157" b="25748"/>
          <a:stretch/>
        </p:blipFill>
        <p:spPr>
          <a:xfrm>
            <a:off x="1336962" y="1714500"/>
            <a:ext cx="9281160" cy="3869446"/>
          </a:xfrm>
          <a:prstGeom prst="roundRect">
            <a:avLst>
              <a:gd name="adj" fmla="val 4167"/>
            </a:avLst>
          </a:prstGeom>
          <a:solidFill>
            <a:srgbClr val="FFFFFF"/>
          </a:solidFill>
          <a:ln w="76200" cap="sq">
            <a:solidFill>
              <a:schemeClr val="tx1">
                <a:lumMod val="6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13"/>
          <p:cNvPicPr>
            <a:picLocks noChangeAspect="1"/>
          </p:cNvPicPr>
          <p:nvPr/>
        </p:nvPicPr>
        <p:blipFill rotWithShape="1">
          <a:blip r:embed="rId2"/>
          <a:srcRect l="5773" t="25886" r="28995" b="26996"/>
          <a:stretch/>
        </p:blipFill>
        <p:spPr>
          <a:xfrm>
            <a:off x="1427018" y="1801090"/>
            <a:ext cx="9074727" cy="3685309"/>
          </a:xfrm>
          <a:prstGeom prst="rect">
            <a:avLst/>
          </a:prstGeom>
          <a:noFill/>
          <a:ln>
            <a:noFill/>
          </a:ln>
        </p:spPr>
      </p:pic>
    </p:spTree>
    <p:extLst>
      <p:ext uri="{BB962C8B-B14F-4D97-AF65-F5344CB8AC3E}">
        <p14:creationId xmlns:p14="http://schemas.microsoft.com/office/powerpoint/2010/main" val="313443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946" y="318654"/>
            <a:ext cx="10131425" cy="1456267"/>
          </a:xfrm>
        </p:spPr>
        <p:txBody>
          <a:bodyPr>
            <a:normAutofit fontScale="90000"/>
          </a:bodyPr>
          <a:lstStyle/>
          <a:p>
            <a:r>
              <a:rPr lang="en-US" dirty="0">
                <a:latin typeface="Arial Rounded MT Bold" panose="020F0704030504030204" pitchFamily="34" charset="0"/>
              </a:rPr>
              <a:t>CANVIS</a:t>
            </a:r>
            <a:br>
              <a:rPr lang="en-US" dirty="0"/>
            </a:br>
            <a:br>
              <a:rPr lang="en-US" dirty="0"/>
            </a:br>
            <a:endParaRPr lang="en-US" dirty="0"/>
          </a:p>
        </p:txBody>
      </p:sp>
      <p:sp>
        <p:nvSpPr>
          <p:cNvPr id="5" name="TextBox 4"/>
          <p:cNvSpPr txBox="1"/>
          <p:nvPr/>
        </p:nvSpPr>
        <p:spPr>
          <a:xfrm>
            <a:off x="647700" y="1136073"/>
            <a:ext cx="6255376" cy="754053"/>
          </a:xfrm>
          <a:prstGeom prst="rect">
            <a:avLst/>
          </a:prstGeom>
          <a:noFill/>
        </p:spPr>
        <p:txBody>
          <a:bodyPr wrap="square" rtlCol="0">
            <a:spAutoFit/>
          </a:bodyPr>
          <a:lstStyle/>
          <a:p>
            <a:r>
              <a:rPr lang="en-US" sz="2500" dirty="0">
                <a:solidFill>
                  <a:srgbClr val="FFFF00"/>
                </a:solidFill>
              </a:rPr>
              <a:t>coast.noaa.gov/</a:t>
            </a:r>
            <a:r>
              <a:rPr lang="en-US" sz="2500" dirty="0" err="1">
                <a:solidFill>
                  <a:srgbClr val="FFFF00"/>
                </a:solidFill>
              </a:rPr>
              <a:t>digitalcoast</a:t>
            </a:r>
            <a:r>
              <a:rPr lang="en-US" sz="2500" dirty="0">
                <a:solidFill>
                  <a:srgbClr val="FFFF00"/>
                </a:solidFill>
              </a:rPr>
              <a:t>/tools/</a:t>
            </a:r>
            <a:r>
              <a:rPr lang="en-US" sz="2500" dirty="0" err="1">
                <a:solidFill>
                  <a:srgbClr val="FFFF00"/>
                </a:solidFill>
              </a:rPr>
              <a:t>canvis</a:t>
            </a:r>
            <a:endParaRPr lang="en-US" sz="2500" dirty="0">
              <a:solidFill>
                <a:srgbClr val="FFFF00"/>
              </a:solidFill>
            </a:endParaRPr>
          </a:p>
          <a:p>
            <a:endParaRPr lang="en-US" dirty="0"/>
          </a:p>
        </p:txBody>
      </p:sp>
      <p:sp>
        <p:nvSpPr>
          <p:cNvPr id="6" name="TextBox 5"/>
          <p:cNvSpPr txBox="1"/>
          <p:nvPr/>
        </p:nvSpPr>
        <p:spPr>
          <a:xfrm>
            <a:off x="647700" y="789709"/>
            <a:ext cx="7620000" cy="400110"/>
          </a:xfrm>
          <a:prstGeom prst="rect">
            <a:avLst/>
          </a:prstGeom>
          <a:noFill/>
        </p:spPr>
        <p:txBody>
          <a:bodyPr wrap="square" rtlCol="0">
            <a:spAutoFit/>
          </a:bodyPr>
          <a:lstStyle/>
          <a:p>
            <a:r>
              <a:rPr lang="en-US" sz="2000" dirty="0"/>
              <a:t>Developed by NOAA Office for Coastal Management</a:t>
            </a:r>
          </a:p>
        </p:txBody>
      </p:sp>
      <p:pic>
        <p:nvPicPr>
          <p:cNvPr id="8" name="Picture 7"/>
          <p:cNvPicPr>
            <a:picLocks noChangeAspect="1"/>
          </p:cNvPicPr>
          <p:nvPr/>
        </p:nvPicPr>
        <p:blipFill rotWithShape="1">
          <a:blip r:embed="rId2"/>
          <a:srcRect l="6182" t="32292" r="56442" b="10890"/>
          <a:stretch/>
        </p:blipFill>
        <p:spPr>
          <a:xfrm>
            <a:off x="803564" y="1714500"/>
            <a:ext cx="4862945" cy="4156364"/>
          </a:xfrm>
          <a:prstGeom prst="rect">
            <a:avLst/>
          </a:prstGeom>
        </p:spPr>
      </p:pic>
      <p:pic>
        <p:nvPicPr>
          <p:cNvPr id="9" name="Picture 8"/>
          <p:cNvPicPr>
            <a:picLocks noChangeAspect="1"/>
          </p:cNvPicPr>
          <p:nvPr/>
        </p:nvPicPr>
        <p:blipFill rotWithShape="1">
          <a:blip r:embed="rId3"/>
          <a:srcRect l="6236" t="32293" r="56389" b="10700"/>
          <a:stretch/>
        </p:blipFill>
        <p:spPr>
          <a:xfrm>
            <a:off x="5999018" y="1714500"/>
            <a:ext cx="4862945" cy="4170219"/>
          </a:xfrm>
          <a:prstGeom prst="rect">
            <a:avLst/>
          </a:prstGeom>
        </p:spPr>
      </p:pic>
    </p:spTree>
    <p:extLst>
      <p:ext uri="{BB962C8B-B14F-4D97-AF65-F5344CB8AC3E}">
        <p14:creationId xmlns:p14="http://schemas.microsoft.com/office/powerpoint/2010/main" val="2783023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student.fau.edu/kbolter/web/Keren_Bolter/Photos_files/Media/photo%20%281%29/photo%20%281%29.jpg?disposition=download"/>
          <p:cNvPicPr/>
          <p:nvPr/>
        </p:nvPicPr>
        <p:blipFill rotWithShape="1">
          <a:blip r:embed="rId2">
            <a:extLst>
              <a:ext uri="{28A0092B-C50C-407E-A947-70E740481C1C}">
                <a14:useLocalDpi xmlns:a14="http://schemas.microsoft.com/office/drawing/2010/main"/>
              </a:ext>
            </a:extLst>
          </a:blip>
          <a:srcRect/>
          <a:stretch/>
        </p:blipFill>
        <p:spPr bwMode="auto">
          <a:xfrm>
            <a:off x="0" y="688490"/>
            <a:ext cx="4419600" cy="2819400"/>
          </a:xfrm>
          <a:prstGeom prst="rect">
            <a:avLst/>
          </a:prstGeom>
          <a:noFill/>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0" y="3342772"/>
            <a:ext cx="2880271" cy="2880271"/>
          </a:xfrm>
          <a:prstGeom prst="rect">
            <a:avLst/>
          </a:prstGeom>
        </p:spPr>
      </p:pic>
      <p:pic>
        <p:nvPicPr>
          <p:cNvPr id="6" name="Picture 5" descr="IMG_280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95600" y="675042"/>
            <a:ext cx="2902772" cy="2902772"/>
          </a:xfrm>
          <a:prstGeom prst="rect">
            <a:avLst/>
          </a:prstGeom>
        </p:spPr>
      </p:pic>
      <p:pic>
        <p:nvPicPr>
          <p:cNvPr id="7" name="Picture 6" descr="IMG_278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5600" y="3330389"/>
            <a:ext cx="2892014" cy="2892014"/>
          </a:xfrm>
          <a:prstGeom prst="rect">
            <a:avLst/>
          </a:prstGeom>
        </p:spPr>
      </p:pic>
      <p:sp>
        <p:nvSpPr>
          <p:cNvPr id="8" name="Content Placeholder 2"/>
          <p:cNvSpPr>
            <a:spLocks noGrp="1"/>
          </p:cNvSpPr>
          <p:nvPr>
            <p:ph idx="1"/>
          </p:nvPr>
        </p:nvSpPr>
        <p:spPr>
          <a:xfrm>
            <a:off x="6347422" y="2222220"/>
            <a:ext cx="5077199" cy="4635780"/>
          </a:xfrm>
          <a:prstGeom prst="rect">
            <a:avLst/>
          </a:prstGeom>
        </p:spPr>
        <p:txBody>
          <a:bodyPr>
            <a:normAutofit/>
          </a:bodyPr>
          <a:lstStyle/>
          <a:p>
            <a:pPr lvl="0"/>
            <a:r>
              <a:rPr lang="en-US" sz="2400" b="1" dirty="0">
                <a:latin typeface="Arial" panose="020B0604020202020204" pitchFamily="34" charset="0"/>
                <a:cs typeface="Arial" panose="020B0604020202020204" pitchFamily="34" charset="0"/>
              </a:rPr>
              <a:t>Tidal Flooding </a:t>
            </a:r>
          </a:p>
          <a:p>
            <a:pPr lvl="0"/>
            <a:r>
              <a:rPr lang="en-US" sz="2400" b="1" dirty="0">
                <a:latin typeface="Arial" panose="020B0604020202020204" pitchFamily="34" charset="0"/>
                <a:cs typeface="Arial" panose="020B0604020202020204" pitchFamily="34" charset="0"/>
              </a:rPr>
              <a:t>Saltwater Intrusion </a:t>
            </a:r>
          </a:p>
          <a:p>
            <a:pPr lvl="0"/>
            <a:r>
              <a:rPr lang="en-US" sz="2400" b="1" dirty="0">
                <a:latin typeface="Arial" panose="020B0604020202020204" pitchFamily="34" charset="0"/>
                <a:cs typeface="Arial" panose="020B0604020202020204" pitchFamily="34" charset="0"/>
              </a:rPr>
              <a:t>Failing Drainage</a:t>
            </a:r>
          </a:p>
          <a:p>
            <a:pPr lvl="0"/>
            <a:r>
              <a:rPr lang="en-US" sz="2400" b="1" dirty="0">
                <a:latin typeface="Arial" panose="020B0604020202020204" pitchFamily="34" charset="0"/>
                <a:cs typeface="Arial" panose="020B0604020202020204" pitchFamily="34" charset="0"/>
              </a:rPr>
              <a:t> Malfunctioning Canals </a:t>
            </a:r>
          </a:p>
          <a:p>
            <a:pPr lvl="0"/>
            <a:r>
              <a:rPr lang="en-US" sz="2400" b="1" dirty="0">
                <a:latin typeface="Arial" panose="020B0604020202020204" pitchFamily="34" charset="0"/>
                <a:cs typeface="Arial" panose="020B0604020202020204" pitchFamily="34" charset="0"/>
              </a:rPr>
              <a:t>Beach Erosion</a:t>
            </a:r>
          </a:p>
          <a:p>
            <a:pPr lvl="0"/>
            <a:r>
              <a:rPr lang="en-US" sz="2400" b="1" dirty="0">
                <a:latin typeface="Arial" panose="020B0604020202020204" pitchFamily="34" charset="0"/>
                <a:cs typeface="Arial" panose="020B0604020202020204" pitchFamily="34" charset="0"/>
              </a:rPr>
              <a:t>Habitat loss</a:t>
            </a:r>
          </a:p>
          <a:p>
            <a:pPr lvl="0"/>
            <a:r>
              <a:rPr lang="en-US" sz="2400" b="1" dirty="0">
                <a:latin typeface="Arial" panose="020B0604020202020204" pitchFamily="34" charset="0"/>
                <a:cs typeface="Arial" panose="020B0604020202020204" pitchFamily="34" charset="0"/>
              </a:rPr>
              <a:t>Reduced Groundwater Storage</a:t>
            </a:r>
          </a:p>
          <a:p>
            <a:endParaRPr lang="en-US" dirty="0"/>
          </a:p>
        </p:txBody>
      </p:sp>
      <p:sp>
        <p:nvSpPr>
          <p:cNvPr id="9" name="Title 1"/>
          <p:cNvSpPr txBox="1">
            <a:spLocks/>
          </p:cNvSpPr>
          <p:nvPr/>
        </p:nvSpPr>
        <p:spPr>
          <a:xfrm>
            <a:off x="6572922" y="802442"/>
            <a:ext cx="4797911" cy="1478179"/>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Rounded MT Bold" panose="020F0704030504030204" pitchFamily="34" charset="0"/>
              </a:rPr>
              <a:t>Current &amp; future impacts</a:t>
            </a:r>
          </a:p>
        </p:txBody>
      </p:sp>
    </p:spTree>
    <p:extLst>
      <p:ext uri="{BB962C8B-B14F-4D97-AF65-F5344CB8AC3E}">
        <p14:creationId xmlns:p14="http://schemas.microsoft.com/office/powerpoint/2010/main" val="2433094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946" y="318654"/>
            <a:ext cx="10131425" cy="1456267"/>
          </a:xfrm>
        </p:spPr>
        <p:txBody>
          <a:bodyPr>
            <a:normAutofit fontScale="90000"/>
          </a:bodyPr>
          <a:lstStyle/>
          <a:p>
            <a:r>
              <a:rPr lang="en-US" dirty="0">
                <a:latin typeface="Arial Rounded MT Bold" panose="020F0704030504030204" pitchFamily="34" charset="0"/>
              </a:rPr>
              <a:t>Sea level rise viewer</a:t>
            </a:r>
            <a:br>
              <a:rPr lang="en-US" dirty="0"/>
            </a:br>
            <a:br>
              <a:rPr lang="en-US" dirty="0"/>
            </a:br>
            <a:endParaRPr lang="en-US" dirty="0"/>
          </a:p>
        </p:txBody>
      </p:sp>
      <p:sp>
        <p:nvSpPr>
          <p:cNvPr id="5" name="TextBox 4"/>
          <p:cNvSpPr txBox="1"/>
          <p:nvPr/>
        </p:nvSpPr>
        <p:spPr>
          <a:xfrm>
            <a:off x="647700" y="1136073"/>
            <a:ext cx="6255376" cy="754053"/>
          </a:xfrm>
          <a:prstGeom prst="rect">
            <a:avLst/>
          </a:prstGeom>
          <a:noFill/>
        </p:spPr>
        <p:txBody>
          <a:bodyPr wrap="square" rtlCol="0">
            <a:spAutoFit/>
          </a:bodyPr>
          <a:lstStyle/>
          <a:p>
            <a:r>
              <a:rPr lang="en-US" sz="2500" dirty="0">
                <a:solidFill>
                  <a:srgbClr val="FFFF00"/>
                </a:solidFill>
              </a:rPr>
              <a:t>coast.noaa.gov/</a:t>
            </a:r>
            <a:r>
              <a:rPr lang="en-US" sz="2500" dirty="0" err="1">
                <a:solidFill>
                  <a:srgbClr val="FFFF00"/>
                </a:solidFill>
              </a:rPr>
              <a:t>digitalcoast</a:t>
            </a:r>
            <a:r>
              <a:rPr lang="en-US" sz="2500" dirty="0">
                <a:solidFill>
                  <a:srgbClr val="FFFF00"/>
                </a:solidFill>
              </a:rPr>
              <a:t>/tools/</a:t>
            </a:r>
            <a:r>
              <a:rPr lang="en-US" sz="2500" dirty="0" err="1">
                <a:solidFill>
                  <a:srgbClr val="FFFF00"/>
                </a:solidFill>
              </a:rPr>
              <a:t>slr</a:t>
            </a:r>
            <a:r>
              <a:rPr lang="en-US" sz="2500" dirty="0">
                <a:solidFill>
                  <a:srgbClr val="FFFF00"/>
                </a:solidFill>
              </a:rPr>
              <a:t>/</a:t>
            </a:r>
          </a:p>
          <a:p>
            <a:endParaRPr lang="en-US" dirty="0"/>
          </a:p>
        </p:txBody>
      </p:sp>
      <p:sp>
        <p:nvSpPr>
          <p:cNvPr id="6" name="TextBox 5"/>
          <p:cNvSpPr txBox="1"/>
          <p:nvPr/>
        </p:nvSpPr>
        <p:spPr>
          <a:xfrm>
            <a:off x="647700" y="789709"/>
            <a:ext cx="7620000" cy="400110"/>
          </a:xfrm>
          <a:prstGeom prst="rect">
            <a:avLst/>
          </a:prstGeom>
          <a:noFill/>
        </p:spPr>
        <p:txBody>
          <a:bodyPr wrap="square" rtlCol="0">
            <a:spAutoFit/>
          </a:bodyPr>
          <a:lstStyle/>
          <a:p>
            <a:r>
              <a:rPr lang="en-US" sz="2000" dirty="0"/>
              <a:t>Developed by NOAA Office for Coastal Management</a:t>
            </a:r>
          </a:p>
        </p:txBody>
      </p:sp>
      <p:pic>
        <p:nvPicPr>
          <p:cNvPr id="7" name="Picture 6"/>
          <p:cNvPicPr>
            <a:picLocks noChangeAspect="1"/>
          </p:cNvPicPr>
          <p:nvPr/>
        </p:nvPicPr>
        <p:blipFill rotWithShape="1">
          <a:blip r:embed="rId2"/>
          <a:srcRect l="748" t="19604" r="27909" b="22253"/>
          <a:stretch/>
        </p:blipFill>
        <p:spPr>
          <a:xfrm>
            <a:off x="1302326" y="1714500"/>
            <a:ext cx="9282545" cy="4253345"/>
          </a:xfrm>
          <a:prstGeom prst="roundRect">
            <a:avLst>
              <a:gd name="adj" fmla="val 4167"/>
            </a:avLst>
          </a:prstGeom>
          <a:solidFill>
            <a:srgbClr val="FFFFFF"/>
          </a:solidFill>
          <a:ln w="76200" cap="sq">
            <a:solidFill>
              <a:schemeClr val="tx1">
                <a:lumMod val="6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p:cNvPicPr>
            <a:picLocks noChangeAspect="1"/>
          </p:cNvPicPr>
          <p:nvPr/>
        </p:nvPicPr>
        <p:blipFill rotWithShape="1">
          <a:blip r:embed="rId3"/>
          <a:srcRect l="1277" t="21923" r="28976" b="21638"/>
          <a:stretch/>
        </p:blipFill>
        <p:spPr>
          <a:xfrm>
            <a:off x="1371600" y="1773382"/>
            <a:ext cx="9074726" cy="4128654"/>
          </a:xfrm>
          <a:prstGeom prst="rect">
            <a:avLst/>
          </a:prstGeom>
        </p:spPr>
      </p:pic>
    </p:spTree>
    <p:extLst>
      <p:ext uri="{BB962C8B-B14F-4D97-AF65-F5344CB8AC3E}">
        <p14:creationId xmlns:p14="http://schemas.microsoft.com/office/powerpoint/2010/main" val="3026701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410" r="6296" b="6771"/>
          <a:stretch/>
        </p:blipFill>
        <p:spPr>
          <a:xfrm>
            <a:off x="0" y="401781"/>
            <a:ext cx="12192000" cy="5985164"/>
          </a:xfrm>
          <a:prstGeom prst="rect">
            <a:avLst/>
          </a:prstGeom>
        </p:spPr>
      </p:pic>
    </p:spTree>
    <p:extLst>
      <p:ext uri="{BB962C8B-B14F-4D97-AF65-F5344CB8AC3E}">
        <p14:creationId xmlns:p14="http://schemas.microsoft.com/office/powerpoint/2010/main" val="44859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947" y="318654"/>
            <a:ext cx="3900054" cy="3801525"/>
          </a:xfrm>
        </p:spPr>
        <p:txBody>
          <a:bodyPr>
            <a:normAutofit/>
          </a:bodyPr>
          <a:lstStyle/>
          <a:p>
            <a:r>
              <a:rPr lang="en-US" dirty="0">
                <a:latin typeface="Arial Rounded MT Bold" panose="020F0704030504030204" pitchFamily="34" charset="0"/>
              </a:rPr>
              <a:t>Coastal Flood Exposure Mapper</a:t>
            </a:r>
            <a:br>
              <a:rPr lang="en-US" dirty="0"/>
            </a:br>
            <a:br>
              <a:rPr lang="en-US" dirty="0"/>
            </a:br>
            <a:endParaRPr lang="en-US" dirty="0"/>
          </a:p>
        </p:txBody>
      </p:sp>
      <p:sp>
        <p:nvSpPr>
          <p:cNvPr id="5" name="TextBox 4"/>
          <p:cNvSpPr txBox="1"/>
          <p:nvPr/>
        </p:nvSpPr>
        <p:spPr>
          <a:xfrm>
            <a:off x="1701949" y="6211669"/>
            <a:ext cx="6255376" cy="646331"/>
          </a:xfrm>
          <a:prstGeom prst="rect">
            <a:avLst/>
          </a:prstGeom>
          <a:noFill/>
        </p:spPr>
        <p:txBody>
          <a:bodyPr wrap="square" rtlCol="0">
            <a:spAutoFit/>
          </a:bodyPr>
          <a:lstStyle/>
          <a:p>
            <a:r>
              <a:rPr lang="en-US" u="sng" dirty="0">
                <a:hlinkClick r:id="rId3"/>
              </a:rPr>
              <a:t>www.coast.noaa.gov/digitalcoast/tools/flood-exposure</a:t>
            </a:r>
            <a:endParaRPr lang="en-US" dirty="0"/>
          </a:p>
          <a:p>
            <a:endParaRPr lang="en-US" dirty="0"/>
          </a:p>
        </p:txBody>
      </p:sp>
      <p:sp>
        <p:nvSpPr>
          <p:cNvPr id="6" name="TextBox 5"/>
          <p:cNvSpPr txBox="1"/>
          <p:nvPr/>
        </p:nvSpPr>
        <p:spPr>
          <a:xfrm>
            <a:off x="712245" y="2995026"/>
            <a:ext cx="2859293" cy="1015663"/>
          </a:xfrm>
          <a:prstGeom prst="rect">
            <a:avLst/>
          </a:prstGeom>
          <a:noFill/>
        </p:spPr>
        <p:txBody>
          <a:bodyPr wrap="square" rtlCol="0">
            <a:spAutoFit/>
          </a:bodyPr>
          <a:lstStyle/>
          <a:p>
            <a:r>
              <a:rPr lang="en-US" sz="2000" dirty="0"/>
              <a:t>Developed by NOAA Office for Coastal Management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845" y="369796"/>
            <a:ext cx="7323776" cy="5240128"/>
          </a:xfrm>
          <a:prstGeom prst="roundRect">
            <a:avLst>
              <a:gd name="adj" fmla="val 4167"/>
            </a:avLst>
          </a:prstGeom>
          <a:solidFill>
            <a:srgbClr val="FFFFFF"/>
          </a:solidFill>
          <a:ln w="76200" cap="sq">
            <a:solidFill>
              <a:schemeClr val="tx1">
                <a:lumMod val="6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Rectangle 2"/>
          <p:cNvSpPr/>
          <p:nvPr/>
        </p:nvSpPr>
        <p:spPr>
          <a:xfrm>
            <a:off x="154193" y="4419617"/>
            <a:ext cx="3600226" cy="923330"/>
          </a:xfrm>
          <a:prstGeom prst="rect">
            <a:avLst/>
          </a:prstGeom>
        </p:spPr>
        <p:txBody>
          <a:bodyPr wrap="square">
            <a:spAutoFit/>
          </a:bodyPr>
          <a:lstStyle/>
          <a:p>
            <a:pPr algn="ctr" fontAlgn="base">
              <a:spcBef>
                <a:spcPct val="0"/>
              </a:spcBef>
              <a:spcAft>
                <a:spcPct val="0"/>
              </a:spcAft>
            </a:pPr>
            <a:r>
              <a:rPr lang="en-US" altLang="en-US" b="1" dirty="0">
                <a:cs typeface="Arial" charset="0"/>
              </a:rPr>
              <a:t>The information in this product is based on the Roadmap for Adapting to Coastal Risk</a:t>
            </a:r>
          </a:p>
        </p:txBody>
      </p:sp>
    </p:spTree>
    <p:extLst>
      <p:ext uri="{BB962C8B-B14F-4D97-AF65-F5344CB8AC3E}">
        <p14:creationId xmlns:p14="http://schemas.microsoft.com/office/powerpoint/2010/main" val="3685344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1214" y="906333"/>
            <a:ext cx="3305287" cy="1206501"/>
          </a:xfrm>
        </p:spPr>
        <p:txBody>
          <a:bodyPr>
            <a:noAutofit/>
          </a:bodyPr>
          <a:lstStyle/>
          <a:p>
            <a:r>
              <a:rPr lang="en-US" sz="2800" dirty="0">
                <a:latin typeface="Arial Rounded MT Bold" panose="020F0704030504030204" pitchFamily="34" charset="0"/>
              </a:rPr>
              <a:t>Coastal Flood Exposure mapper</a:t>
            </a:r>
            <a:r>
              <a:rPr lang="en-US" u="sng" dirty="0"/>
              <a:t> </a:t>
            </a:r>
            <a:endParaRPr lang="en-US" dirty="0"/>
          </a:p>
        </p:txBody>
      </p:sp>
      <p:sp>
        <p:nvSpPr>
          <p:cNvPr id="7" name="Content Placeholder 6"/>
          <p:cNvSpPr>
            <a:spLocks noGrp="1"/>
          </p:cNvSpPr>
          <p:nvPr>
            <p:ph idx="1"/>
          </p:nvPr>
        </p:nvSpPr>
        <p:spPr/>
        <p:txBody>
          <a:bodyPr/>
          <a:lstStyle/>
          <a:p>
            <a:endParaRPr lang="en-US" dirty="0"/>
          </a:p>
        </p:txBody>
      </p:sp>
      <p:sp>
        <p:nvSpPr>
          <p:cNvPr id="4" name="Title 1"/>
          <p:cNvSpPr txBox="1">
            <a:spLocks/>
          </p:cNvSpPr>
          <p:nvPr/>
        </p:nvSpPr>
        <p:spPr bwMode="gray">
          <a:xfrm>
            <a:off x="622151" y="130885"/>
            <a:ext cx="6343202" cy="709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Arial Rounded MT Bold" panose="020F0704030504030204" pitchFamily="34" charset="0"/>
              </a:rPr>
              <a:t>NOAA</a:t>
            </a:r>
            <a:r>
              <a:rPr lang="en-US" b="1" dirty="0">
                <a:solidFill>
                  <a:srgbClr val="002060"/>
                </a:solidFill>
              </a:rPr>
              <a:t> </a:t>
            </a:r>
          </a:p>
        </p:txBody>
      </p:sp>
      <p:pic>
        <p:nvPicPr>
          <p:cNvPr id="6" name="Picture 5"/>
          <p:cNvPicPr>
            <a:picLocks noChangeAspect="1"/>
          </p:cNvPicPr>
          <p:nvPr/>
        </p:nvPicPr>
        <p:blipFill>
          <a:blip r:embed="rId3"/>
          <a:stretch>
            <a:fillRect/>
          </a:stretch>
        </p:blipFill>
        <p:spPr>
          <a:xfrm>
            <a:off x="4191897" y="114300"/>
            <a:ext cx="7508202" cy="6629401"/>
          </a:xfrm>
          <a:prstGeom prst="rect">
            <a:avLst/>
          </a:prstGeom>
        </p:spPr>
      </p:pic>
      <p:pic>
        <p:nvPicPr>
          <p:cNvPr id="9" name="Picture 8"/>
          <p:cNvPicPr>
            <a:picLocks noChangeAspect="1"/>
          </p:cNvPicPr>
          <p:nvPr/>
        </p:nvPicPr>
        <p:blipFill>
          <a:blip r:embed="rId4"/>
          <a:stretch>
            <a:fillRect/>
          </a:stretch>
        </p:blipFill>
        <p:spPr>
          <a:xfrm>
            <a:off x="115646" y="2440575"/>
            <a:ext cx="3983018" cy="4075646"/>
          </a:xfrm>
          <a:prstGeom prst="rect">
            <a:avLst/>
          </a:prstGeom>
        </p:spPr>
      </p:pic>
    </p:spTree>
    <p:extLst>
      <p:ext uri="{BB962C8B-B14F-4D97-AF65-F5344CB8AC3E}">
        <p14:creationId xmlns:p14="http://schemas.microsoft.com/office/powerpoint/2010/main" val="3449152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905000" y="6248400"/>
            <a:ext cx="5722938" cy="338138"/>
          </a:xfrm>
          <a:prstGeom prst="rect">
            <a:avLst/>
          </a:prstGeom>
          <a:noFill/>
        </p:spPr>
        <p:txBody>
          <a:bodyPr>
            <a:spAutoFit/>
          </a:bodyPr>
          <a:lstStyle/>
          <a:p>
            <a:pPr fontAlgn="base">
              <a:spcBef>
                <a:spcPct val="0"/>
              </a:spcBef>
              <a:spcAft>
                <a:spcPct val="0"/>
              </a:spcAft>
              <a:defRPr/>
            </a:pPr>
            <a:r>
              <a:rPr lang="en-US" sz="1600" b="1" i="1" dirty="0">
                <a:solidFill>
                  <a:srgbClr val="1F497D">
                    <a:lumMod val="75000"/>
                  </a:srgbClr>
                </a:solidFill>
                <a:cs typeface="Arial" charset="0"/>
              </a:rPr>
              <a:t>www.coast.noaa.gov/digitalcoast/tools/flood-exposure</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46" t="11161" r="1637" b="2407"/>
          <a:stretch/>
        </p:blipFill>
        <p:spPr bwMode="auto">
          <a:xfrm>
            <a:off x="1600201" y="308610"/>
            <a:ext cx="8941671"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68013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946" y="318654"/>
            <a:ext cx="10131425" cy="1456267"/>
          </a:xfrm>
        </p:spPr>
        <p:txBody>
          <a:bodyPr>
            <a:normAutofit fontScale="90000"/>
          </a:bodyPr>
          <a:lstStyle/>
          <a:p>
            <a:r>
              <a:rPr lang="en-US" dirty="0">
                <a:latin typeface="Arial Rounded MT Bold" panose="020F0704030504030204" pitchFamily="34" charset="0"/>
              </a:rPr>
              <a:t>Sketch planning tool</a:t>
            </a:r>
            <a:br>
              <a:rPr lang="en-US" dirty="0"/>
            </a:br>
            <a:br>
              <a:rPr lang="en-US" dirty="0"/>
            </a:br>
            <a:endParaRPr lang="en-US" dirty="0"/>
          </a:p>
        </p:txBody>
      </p:sp>
      <p:pic>
        <p:nvPicPr>
          <p:cNvPr id="4" name="Picture 3"/>
          <p:cNvPicPr>
            <a:picLocks noChangeAspect="1"/>
          </p:cNvPicPr>
          <p:nvPr/>
        </p:nvPicPr>
        <p:blipFill rotWithShape="1">
          <a:blip r:embed="rId2"/>
          <a:srcRect t="11268" r="1552" b="17140"/>
          <a:stretch/>
        </p:blipFill>
        <p:spPr>
          <a:xfrm>
            <a:off x="1274618" y="1677397"/>
            <a:ext cx="9282546" cy="37951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p:cNvSpPr txBox="1"/>
          <p:nvPr/>
        </p:nvSpPr>
        <p:spPr>
          <a:xfrm>
            <a:off x="647700" y="1136072"/>
            <a:ext cx="3006436" cy="754053"/>
          </a:xfrm>
          <a:prstGeom prst="rect">
            <a:avLst/>
          </a:prstGeom>
          <a:noFill/>
        </p:spPr>
        <p:txBody>
          <a:bodyPr wrap="square" rtlCol="0">
            <a:spAutoFit/>
          </a:bodyPr>
          <a:lstStyle/>
          <a:p>
            <a:r>
              <a:rPr lang="en-US" sz="2500" dirty="0">
                <a:solidFill>
                  <a:srgbClr val="FFFF00"/>
                </a:solidFill>
              </a:rPr>
              <a:t>sls.geoplan.ufl.edu</a:t>
            </a:r>
          </a:p>
          <a:p>
            <a:endParaRPr lang="en-US" dirty="0"/>
          </a:p>
        </p:txBody>
      </p:sp>
      <p:sp>
        <p:nvSpPr>
          <p:cNvPr id="6" name="TextBox 5"/>
          <p:cNvSpPr txBox="1"/>
          <p:nvPr/>
        </p:nvSpPr>
        <p:spPr>
          <a:xfrm>
            <a:off x="647700" y="789709"/>
            <a:ext cx="7620000" cy="400110"/>
          </a:xfrm>
          <a:prstGeom prst="rect">
            <a:avLst/>
          </a:prstGeom>
          <a:noFill/>
        </p:spPr>
        <p:txBody>
          <a:bodyPr wrap="square" rtlCol="0">
            <a:spAutoFit/>
          </a:bodyPr>
          <a:lstStyle/>
          <a:p>
            <a:r>
              <a:rPr lang="en-US" sz="2000" dirty="0"/>
              <a:t>Developed by the University of Florida </a:t>
            </a:r>
            <a:r>
              <a:rPr lang="en-US" sz="2000" dirty="0" err="1"/>
              <a:t>GeoPlan</a:t>
            </a:r>
            <a:r>
              <a:rPr lang="en-US" sz="2000" dirty="0"/>
              <a:t> Center</a:t>
            </a:r>
          </a:p>
        </p:txBody>
      </p:sp>
    </p:spTree>
    <p:extLst>
      <p:ext uri="{BB962C8B-B14F-4D97-AF65-F5344CB8AC3E}">
        <p14:creationId xmlns:p14="http://schemas.microsoft.com/office/powerpoint/2010/main" val="873622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671946" y="318654"/>
            <a:ext cx="10131425" cy="1456267"/>
          </a:xfrm>
        </p:spPr>
        <p:txBody>
          <a:bodyPr>
            <a:normAutofit fontScale="90000"/>
          </a:bodyPr>
          <a:lstStyle/>
          <a:p>
            <a:r>
              <a:rPr lang="en-US" dirty="0">
                <a:latin typeface="Arial Rounded MT Bold" panose="020F0704030504030204" pitchFamily="34" charset="0"/>
              </a:rPr>
              <a:t>Sketch planning tool</a:t>
            </a:r>
            <a:br>
              <a:rPr lang="en-US" dirty="0"/>
            </a:br>
            <a:br>
              <a:rPr lang="en-US" dirty="0"/>
            </a:br>
            <a:endParaRPr lang="en-US" dirty="0"/>
          </a:p>
        </p:txBody>
      </p:sp>
      <p:sp>
        <p:nvSpPr>
          <p:cNvPr id="5" name="TextBox 4"/>
          <p:cNvSpPr txBox="1"/>
          <p:nvPr/>
        </p:nvSpPr>
        <p:spPr>
          <a:xfrm>
            <a:off x="647700" y="789709"/>
            <a:ext cx="7620000" cy="400110"/>
          </a:xfrm>
          <a:prstGeom prst="rect">
            <a:avLst/>
          </a:prstGeom>
          <a:noFill/>
        </p:spPr>
        <p:txBody>
          <a:bodyPr wrap="square" rtlCol="0">
            <a:spAutoFit/>
          </a:bodyPr>
          <a:lstStyle/>
          <a:p>
            <a:r>
              <a:rPr lang="en-US" sz="2000" dirty="0"/>
              <a:t>INTERACTIVE MAPS</a:t>
            </a:r>
          </a:p>
        </p:txBody>
      </p:sp>
      <p:pic>
        <p:nvPicPr>
          <p:cNvPr id="2" name="Picture 1"/>
          <p:cNvPicPr>
            <a:picLocks noChangeAspect="1"/>
          </p:cNvPicPr>
          <p:nvPr/>
        </p:nvPicPr>
        <p:blipFill rotWithShape="1">
          <a:blip r:embed="rId2"/>
          <a:srcRect l="21888" t="11079" r="24444" b="6250"/>
          <a:stretch/>
        </p:blipFill>
        <p:spPr>
          <a:xfrm>
            <a:off x="3089561" y="810491"/>
            <a:ext cx="6982693" cy="6047509"/>
          </a:xfrm>
          <a:prstGeom prst="rect">
            <a:avLst/>
          </a:prstGeom>
        </p:spPr>
      </p:pic>
      <p:sp>
        <p:nvSpPr>
          <p:cNvPr id="8" name="Oval 7"/>
          <p:cNvSpPr/>
          <p:nvPr/>
        </p:nvSpPr>
        <p:spPr>
          <a:xfrm>
            <a:off x="4668982" y="817418"/>
            <a:ext cx="1219200" cy="318655"/>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975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11163821" cy="1456267"/>
          </a:xfrm>
        </p:spPr>
        <p:txBody>
          <a:bodyPr>
            <a:normAutofit fontScale="90000"/>
          </a:bodyPr>
          <a:lstStyle/>
          <a:p>
            <a:r>
              <a:rPr lang="en-US" b="1" dirty="0"/>
              <a:t>Assessment report of regional differences within Florida</a:t>
            </a:r>
            <a:br>
              <a:rPr lang="en-US" dirty="0"/>
            </a:br>
            <a:endParaRPr lang="en-US" dirty="0"/>
          </a:p>
        </p:txBody>
      </p:sp>
      <p:pic>
        <p:nvPicPr>
          <p:cNvPr id="4" name="Picture 3"/>
          <p:cNvPicPr/>
          <p:nvPr/>
        </p:nvPicPr>
        <p:blipFill>
          <a:blip r:embed="rId2"/>
          <a:stretch>
            <a:fillRect/>
          </a:stretch>
        </p:blipFill>
        <p:spPr>
          <a:xfrm>
            <a:off x="5829822" y="2322195"/>
            <a:ext cx="5943600" cy="404241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7831" b="1"/>
          <a:stretch/>
        </p:blipFill>
        <p:spPr bwMode="auto">
          <a:xfrm>
            <a:off x="1001848" y="1937288"/>
            <a:ext cx="4131422" cy="43934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6321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125" y="3707705"/>
            <a:ext cx="6190987" cy="2479226"/>
          </a:xfrm>
        </p:spPr>
        <p:txBody>
          <a:bodyPr>
            <a:normAutofit fontScale="90000"/>
          </a:bodyPr>
          <a:lstStyle/>
          <a:p>
            <a:r>
              <a:rPr lang="en-US" sz="4000" b="1" dirty="0"/>
              <a:t>Impacts of SLR on Public Health</a:t>
            </a:r>
            <a:br>
              <a:rPr lang="en-US" sz="4000" b="1" dirty="0"/>
            </a:br>
            <a:br>
              <a:rPr lang="en-US" sz="2700" cap="none" dirty="0"/>
            </a:br>
            <a:r>
              <a:rPr lang="en-US" cap="none" dirty="0"/>
              <a:t>- Mapped zones most prone to environmental sea level rise impacts</a:t>
            </a:r>
            <a:br>
              <a:rPr lang="en-US" cap="none" dirty="0"/>
            </a:br>
            <a:r>
              <a:rPr lang="en-US" cap="none" dirty="0"/>
              <a:t>- Described associated public health risks and</a:t>
            </a:r>
            <a:br>
              <a:rPr lang="en-US" cap="none" dirty="0"/>
            </a:br>
            <a:r>
              <a:rPr lang="en-US" cap="none" dirty="0"/>
              <a:t>- Identified the region's socially, economically and medically vulnerable communities most susceptible to sea-level rise health effects. </a:t>
            </a:r>
            <a:br>
              <a:rPr lang="en-US" cap="none" dirty="0"/>
            </a:br>
            <a:br>
              <a:rPr lang="en-US" cap="none" dirty="0"/>
            </a:br>
            <a:br>
              <a:rPr lang="en-US" sz="8000" dirty="0"/>
            </a:br>
            <a:r>
              <a:rPr lang="en-US" sz="9600" dirty="0">
                <a:latin typeface="Arial Rounded MT Bold" panose="020F0704030504030204" pitchFamily="34" charset="0"/>
              </a:rPr>
              <a:t> </a:t>
            </a:r>
          </a:p>
        </p:txBody>
      </p:sp>
      <p:pic>
        <p:nvPicPr>
          <p:cNvPr id="3" name="Picture 2"/>
          <p:cNvPicPr>
            <a:picLocks noChangeAspect="1"/>
          </p:cNvPicPr>
          <p:nvPr/>
        </p:nvPicPr>
        <p:blipFill>
          <a:blip r:embed="rId2"/>
          <a:stretch>
            <a:fillRect/>
          </a:stretch>
        </p:blipFill>
        <p:spPr>
          <a:xfrm>
            <a:off x="6850889" y="190500"/>
            <a:ext cx="5229225" cy="6667500"/>
          </a:xfrm>
          <a:prstGeom prst="rect">
            <a:avLst/>
          </a:prstGeom>
        </p:spPr>
      </p:pic>
    </p:spTree>
    <p:extLst>
      <p:ext uri="{BB962C8B-B14F-4D97-AF65-F5344CB8AC3E}">
        <p14:creationId xmlns:p14="http://schemas.microsoft.com/office/powerpoint/2010/main" val="3307016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Arial Rounded MT Bold" panose="020F0704030504030204" pitchFamily="34" charset="0"/>
              </a:rPr>
              <a:t>SB 1094 </a:t>
            </a:r>
          </a:p>
        </p:txBody>
      </p:sp>
      <p:sp>
        <p:nvSpPr>
          <p:cNvPr id="3" name="Rectangle 2"/>
          <p:cNvSpPr/>
          <p:nvPr/>
        </p:nvSpPr>
        <p:spPr>
          <a:xfrm>
            <a:off x="530269" y="1966165"/>
            <a:ext cx="10993676" cy="4443268"/>
          </a:xfrm>
          <a:prstGeom prst="rect">
            <a:avLst/>
          </a:prstGeom>
        </p:spPr>
        <p:txBody>
          <a:bodyPr wrap="square">
            <a:spAutoFit/>
          </a:bodyPr>
          <a:lstStyle/>
          <a:p>
            <a:pPr>
              <a:lnSpc>
                <a:spcPct val="115000"/>
              </a:lnSpc>
              <a:spcAft>
                <a:spcPts val="1000"/>
              </a:spcAft>
            </a:pPr>
            <a:r>
              <a:rPr lang="en-US" sz="2800" dirty="0">
                <a:latin typeface="Calibri" panose="020F0502020204030204" pitchFamily="34" charset="0"/>
                <a:ea typeface="Times New Roman" panose="02020603050405020304" pitchFamily="18" charset="0"/>
                <a:cs typeface="Times New Roman" panose="02020603050405020304" pitchFamily="18" charset="0"/>
              </a:rPr>
              <a:t>Requires that local governments take steps to </a:t>
            </a:r>
            <a:r>
              <a:rPr lang="en-US" sz="2800" dirty="0" err="1">
                <a:latin typeface="Calibri" panose="020F0502020204030204" pitchFamily="34" charset="0"/>
                <a:ea typeface="Times New Roman" panose="02020603050405020304" pitchFamily="18" charset="0"/>
                <a:cs typeface="Times New Roman" panose="02020603050405020304" pitchFamily="18" charset="0"/>
              </a:rPr>
              <a:t>to</a:t>
            </a:r>
            <a:r>
              <a:rPr lang="en-US" sz="2800" dirty="0">
                <a:latin typeface="Calibri" panose="020F0502020204030204" pitchFamily="34" charset="0"/>
                <a:ea typeface="Times New Roman" panose="02020603050405020304" pitchFamily="18" charset="0"/>
                <a:cs typeface="Times New Roman" panose="02020603050405020304" pitchFamily="18" charset="0"/>
              </a:rPr>
              <a:t> eliminate inappropriate and unsafe development in the coastal areas when opportunities arise.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fontAlgn="base">
              <a:lnSpc>
                <a:spcPct val="150000"/>
              </a:lnSpc>
              <a:spcBef>
                <a:spcPts val="0"/>
              </a:spcBef>
              <a:spcAft>
                <a:spcPts val="900"/>
              </a:spcAft>
              <a:tabLst>
                <a:tab pos="457200" algn="l"/>
              </a:tabLst>
            </a:pPr>
            <a:r>
              <a:rPr lang="en-US" sz="2800" dirty="0">
                <a:latin typeface="Calibri" panose="020F0502020204030204" pitchFamily="34" charset="0"/>
                <a:ea typeface="Times New Roman" panose="02020603050405020304" pitchFamily="18" charset="0"/>
                <a:cs typeface="Times New Roman" panose="02020603050405020304" pitchFamily="18" charset="0"/>
              </a:rPr>
              <a:t>When undertaking redevelopment, include development and redevelopment principles, strategies, and engineering solutions that reduce the flood risk in coastal areas which results from </a:t>
            </a:r>
            <a:r>
              <a:rPr lang="en-US" sz="2800" b="1" dirty="0">
                <a:latin typeface="Calibri" panose="020F0502020204030204" pitchFamily="34" charset="0"/>
                <a:ea typeface="Times New Roman" panose="02020603050405020304" pitchFamily="18" charset="0"/>
                <a:cs typeface="Times New Roman" panose="02020603050405020304" pitchFamily="18" charset="0"/>
              </a:rPr>
              <a:t>high-tide events, storm surge, flash floods, stormwater runoff, and the related impacts of sea-level rise.</a:t>
            </a:r>
          </a:p>
        </p:txBody>
      </p:sp>
    </p:spTree>
    <p:extLst>
      <p:ext uri="{BB962C8B-B14F-4D97-AF65-F5344CB8AC3E}">
        <p14:creationId xmlns:p14="http://schemas.microsoft.com/office/powerpoint/2010/main" val="1743205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99" y="-19493"/>
            <a:ext cx="12193797" cy="3600893"/>
            <a:chOff x="1106" y="0"/>
            <a:chExt cx="9145348" cy="2700670"/>
          </a:xfrm>
        </p:grpSpPr>
        <p:pic>
          <p:nvPicPr>
            <p:cNvPr id="1026" name="Picture 2" descr="http://0.static.wix.com/media/a87298_a45e0f4ec78c4f0643c66e21db82325d.png_1024"/>
            <p:cNvPicPr>
              <a:picLocks noChangeAspect="1" noChangeArrowheads="1"/>
            </p:cNvPicPr>
            <p:nvPr/>
          </p:nvPicPr>
          <p:blipFill rotWithShape="1">
            <a:blip r:embed="rId2">
              <a:extLst>
                <a:ext uri="{28A0092B-C50C-407E-A947-70E740481C1C}">
                  <a14:useLocalDpi xmlns:a14="http://schemas.microsoft.com/office/drawing/2010/main" val="0"/>
                </a:ext>
              </a:extLst>
            </a:blip>
            <a:srcRect b="53212"/>
            <a:stretch/>
          </p:blipFill>
          <p:spPr bwMode="auto">
            <a:xfrm>
              <a:off x="1106" y="0"/>
              <a:ext cx="9145348" cy="270067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0.static.wix.com/media/b1dfdc_381f018979fbc280a7bf975f71e9ca30.png_5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1967" y="1118003"/>
              <a:ext cx="1776211" cy="92034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633" y="1504950"/>
              <a:ext cx="355124" cy="402715"/>
            </a:xfrm>
            <a:prstGeom prst="rect">
              <a:avLst/>
            </a:prstGeom>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3357">
              <a:off x="3426518" y="1658445"/>
              <a:ext cx="310649" cy="352280"/>
            </a:xfrm>
            <a:prstGeom prst="rect">
              <a:avLst/>
            </a:prstGeom>
          </p:spPr>
        </p:pic>
      </p:grpSp>
      <p:sp>
        <p:nvSpPr>
          <p:cNvPr id="8" name="Rectangle 7"/>
          <p:cNvSpPr/>
          <p:nvPr/>
        </p:nvSpPr>
        <p:spPr>
          <a:xfrm>
            <a:off x="0" y="3530600"/>
            <a:ext cx="12192000" cy="3327400"/>
          </a:xfrm>
          <a:prstGeom prst="rect">
            <a:avLst/>
          </a:prstGeom>
          <a:solidFill>
            <a:srgbClr val="185C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3" y="3172885"/>
            <a:ext cx="12208933" cy="117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Freeform 47"/>
          <p:cNvSpPr/>
          <p:nvPr/>
        </p:nvSpPr>
        <p:spPr>
          <a:xfrm>
            <a:off x="5409025" y="3271369"/>
            <a:ext cx="6782976" cy="3586631"/>
          </a:xfrm>
          <a:custGeom>
            <a:avLst/>
            <a:gdLst>
              <a:gd name="connsiteX0" fmla="*/ 0 w 4926842"/>
              <a:gd name="connsiteY0" fmla="*/ 0 h 2552131"/>
              <a:gd name="connsiteX1" fmla="*/ 2442949 w 4926842"/>
              <a:gd name="connsiteY1" fmla="*/ 1869743 h 2552131"/>
              <a:gd name="connsiteX2" fmla="*/ 4926842 w 4926842"/>
              <a:gd name="connsiteY2" fmla="*/ 2552131 h 2552131"/>
            </a:gdLst>
            <a:ahLst/>
            <a:cxnLst>
              <a:cxn ang="0">
                <a:pos x="connsiteX0" y="connsiteY0"/>
              </a:cxn>
              <a:cxn ang="0">
                <a:pos x="connsiteX1" y="connsiteY1"/>
              </a:cxn>
              <a:cxn ang="0">
                <a:pos x="connsiteX2" y="connsiteY2"/>
              </a:cxn>
            </a:cxnLst>
            <a:rect l="l" t="t" r="r" b="b"/>
            <a:pathLst>
              <a:path w="4926842" h="2552131">
                <a:moveTo>
                  <a:pt x="0" y="0"/>
                </a:moveTo>
                <a:cubicBezTo>
                  <a:pt x="810904" y="722194"/>
                  <a:pt x="1621809" y="1444388"/>
                  <a:pt x="2442949" y="1869743"/>
                </a:cubicBezTo>
                <a:cubicBezTo>
                  <a:pt x="3264089" y="2295098"/>
                  <a:pt x="4095465" y="2423614"/>
                  <a:pt x="4926842" y="2552131"/>
                </a:cubicBezTo>
              </a:path>
            </a:pathLst>
          </a:cu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2" name="Group 11"/>
          <p:cNvGrpSpPr/>
          <p:nvPr/>
        </p:nvGrpSpPr>
        <p:grpSpPr>
          <a:xfrm>
            <a:off x="1" y="2057801"/>
            <a:ext cx="5670191" cy="4927199"/>
            <a:chOff x="0" y="1543350"/>
            <a:chExt cx="4252643" cy="3695399"/>
          </a:xfrm>
        </p:grpSpPr>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543350"/>
              <a:ext cx="4252643" cy="3695399"/>
            </a:xfrm>
            <a:prstGeom prst="rect">
              <a:avLst/>
            </a:prstGeom>
          </p:spPr>
        </p:pic>
        <p:sp>
          <p:nvSpPr>
            <p:cNvPr id="41" name="Freeform 40"/>
            <p:cNvSpPr/>
            <p:nvPr/>
          </p:nvSpPr>
          <p:spPr>
            <a:xfrm>
              <a:off x="1106" y="2539851"/>
              <a:ext cx="4055663" cy="2603648"/>
            </a:xfrm>
            <a:custGeom>
              <a:avLst/>
              <a:gdLst>
                <a:gd name="connsiteX0" fmla="*/ 4148919 w 4148919"/>
                <a:gd name="connsiteY0" fmla="*/ 0 h 2593075"/>
                <a:gd name="connsiteX1" fmla="*/ 2388358 w 4148919"/>
                <a:gd name="connsiteY1" fmla="*/ 1774209 h 2593075"/>
                <a:gd name="connsiteX2" fmla="*/ 0 w 4148919"/>
                <a:gd name="connsiteY2" fmla="*/ 2593075 h 2593075"/>
              </a:gdLst>
              <a:ahLst/>
              <a:cxnLst>
                <a:cxn ang="0">
                  <a:pos x="connsiteX0" y="connsiteY0"/>
                </a:cxn>
                <a:cxn ang="0">
                  <a:pos x="connsiteX1" y="connsiteY1"/>
                </a:cxn>
                <a:cxn ang="0">
                  <a:pos x="connsiteX2" y="connsiteY2"/>
                </a:cxn>
              </a:cxnLst>
              <a:rect l="l" t="t" r="r" b="b"/>
              <a:pathLst>
                <a:path w="4148919" h="2593075">
                  <a:moveTo>
                    <a:pt x="4148919" y="0"/>
                  </a:moveTo>
                  <a:cubicBezTo>
                    <a:pt x="3614381" y="671015"/>
                    <a:pt x="3079844" y="1342030"/>
                    <a:pt x="2388358" y="1774209"/>
                  </a:cubicBezTo>
                  <a:cubicBezTo>
                    <a:pt x="1696871" y="2206388"/>
                    <a:pt x="0" y="2593075"/>
                    <a:pt x="0" y="2593075"/>
                  </a:cubicBezTo>
                </a:path>
              </a:pathLst>
            </a:custGeom>
            <a:noFill/>
            <a:ln w="57150">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5" name="Group 4"/>
          <p:cNvGrpSpPr/>
          <p:nvPr/>
        </p:nvGrpSpPr>
        <p:grpSpPr>
          <a:xfrm>
            <a:off x="-14012" y="2077155"/>
            <a:ext cx="5547549" cy="1280652"/>
            <a:chOff x="-10636" y="681566"/>
            <a:chExt cx="4160662" cy="960489"/>
          </a:xfrm>
        </p:grpSpPr>
        <p:grpSp>
          <p:nvGrpSpPr>
            <p:cNvPr id="3" name="Group 2"/>
            <p:cNvGrpSpPr/>
            <p:nvPr/>
          </p:nvGrpSpPr>
          <p:grpSpPr>
            <a:xfrm>
              <a:off x="-10636" y="681566"/>
              <a:ext cx="4160662" cy="960489"/>
              <a:chOff x="-10636" y="681566"/>
              <a:chExt cx="4160662" cy="960489"/>
            </a:xfrm>
          </p:grpSpPr>
          <p:sp>
            <p:nvSpPr>
              <p:cNvPr id="32" name="Isosceles Triangle 18"/>
              <p:cNvSpPr/>
              <p:nvPr/>
            </p:nvSpPr>
            <p:spPr>
              <a:xfrm rot="5400000">
                <a:off x="1591670" y="-890279"/>
                <a:ext cx="897795" cy="4102406"/>
              </a:xfrm>
              <a:custGeom>
                <a:avLst/>
                <a:gdLst>
                  <a:gd name="connsiteX0" fmla="*/ 0 w 480244"/>
                  <a:gd name="connsiteY0" fmla="*/ 4148918 h 4148918"/>
                  <a:gd name="connsiteX1" fmla="*/ 480244 w 480244"/>
                  <a:gd name="connsiteY1" fmla="*/ 0 h 4148918"/>
                  <a:gd name="connsiteX2" fmla="*/ 480244 w 480244"/>
                  <a:gd name="connsiteY2" fmla="*/ 4148918 h 4148918"/>
                  <a:gd name="connsiteX3" fmla="*/ 0 w 480244"/>
                  <a:gd name="connsiteY3" fmla="*/ 4148918 h 4148918"/>
                  <a:gd name="connsiteX0" fmla="*/ 0 w 480244"/>
                  <a:gd name="connsiteY0" fmla="*/ 4148918 h 4148918"/>
                  <a:gd name="connsiteX1" fmla="*/ 480244 w 480244"/>
                  <a:gd name="connsiteY1" fmla="*/ 0 h 4148918"/>
                  <a:gd name="connsiteX2" fmla="*/ 480244 w 480244"/>
                  <a:gd name="connsiteY2" fmla="*/ 4148918 h 4148918"/>
                  <a:gd name="connsiteX3" fmla="*/ 0 w 480244"/>
                  <a:gd name="connsiteY3" fmla="*/ 4148918 h 4148918"/>
                  <a:gd name="connsiteX0" fmla="*/ 6387 w 486631"/>
                  <a:gd name="connsiteY0" fmla="*/ 4185457 h 4185457"/>
                  <a:gd name="connsiteX1" fmla="*/ 328701 w 486631"/>
                  <a:gd name="connsiteY1" fmla="*/ 2175682 h 4185457"/>
                  <a:gd name="connsiteX2" fmla="*/ 486631 w 486631"/>
                  <a:gd name="connsiteY2" fmla="*/ 36539 h 4185457"/>
                  <a:gd name="connsiteX3" fmla="*/ 486631 w 486631"/>
                  <a:gd name="connsiteY3" fmla="*/ 4185457 h 4185457"/>
                  <a:gd name="connsiteX4" fmla="*/ 6387 w 486631"/>
                  <a:gd name="connsiteY4" fmla="*/ 4185457 h 4185457"/>
                  <a:gd name="connsiteX0" fmla="*/ 10223 w 490467"/>
                  <a:gd name="connsiteY0" fmla="*/ 4185457 h 4185457"/>
                  <a:gd name="connsiteX1" fmla="*/ 332537 w 490467"/>
                  <a:gd name="connsiteY1" fmla="*/ 2175682 h 4185457"/>
                  <a:gd name="connsiteX2" fmla="*/ 490467 w 490467"/>
                  <a:gd name="connsiteY2" fmla="*/ 36539 h 4185457"/>
                  <a:gd name="connsiteX3" fmla="*/ 490467 w 490467"/>
                  <a:gd name="connsiteY3" fmla="*/ 4185457 h 4185457"/>
                  <a:gd name="connsiteX4" fmla="*/ 10223 w 490467"/>
                  <a:gd name="connsiteY4" fmla="*/ 4185457 h 4185457"/>
                  <a:gd name="connsiteX0" fmla="*/ 12985 w 445604"/>
                  <a:gd name="connsiteY0" fmla="*/ 4166407 h 4185457"/>
                  <a:gd name="connsiteX1" fmla="*/ 287674 w 445604"/>
                  <a:gd name="connsiteY1" fmla="*/ 2175682 h 4185457"/>
                  <a:gd name="connsiteX2" fmla="*/ 445604 w 445604"/>
                  <a:gd name="connsiteY2" fmla="*/ 36539 h 4185457"/>
                  <a:gd name="connsiteX3" fmla="*/ 445604 w 445604"/>
                  <a:gd name="connsiteY3" fmla="*/ 4185457 h 4185457"/>
                  <a:gd name="connsiteX4" fmla="*/ 12985 w 445604"/>
                  <a:gd name="connsiteY4" fmla="*/ 4166407 h 4185457"/>
                  <a:gd name="connsiteX0" fmla="*/ 27023 w 459642"/>
                  <a:gd name="connsiteY0" fmla="*/ 4166407 h 4185457"/>
                  <a:gd name="connsiteX1" fmla="*/ 301712 w 459642"/>
                  <a:gd name="connsiteY1" fmla="*/ 2175682 h 4185457"/>
                  <a:gd name="connsiteX2" fmla="*/ 459642 w 459642"/>
                  <a:gd name="connsiteY2" fmla="*/ 36539 h 4185457"/>
                  <a:gd name="connsiteX3" fmla="*/ 459642 w 459642"/>
                  <a:gd name="connsiteY3" fmla="*/ 4185457 h 4185457"/>
                  <a:gd name="connsiteX4" fmla="*/ 27023 w 459642"/>
                  <a:gd name="connsiteY4" fmla="*/ 4166407 h 4185457"/>
                  <a:gd name="connsiteX0" fmla="*/ 18767 w 451386"/>
                  <a:gd name="connsiteY0" fmla="*/ 4166407 h 4185457"/>
                  <a:gd name="connsiteX1" fmla="*/ 293456 w 451386"/>
                  <a:gd name="connsiteY1" fmla="*/ 2175682 h 4185457"/>
                  <a:gd name="connsiteX2" fmla="*/ 451386 w 451386"/>
                  <a:gd name="connsiteY2" fmla="*/ 36539 h 4185457"/>
                  <a:gd name="connsiteX3" fmla="*/ 451386 w 451386"/>
                  <a:gd name="connsiteY3" fmla="*/ 4185457 h 4185457"/>
                  <a:gd name="connsiteX4" fmla="*/ 18767 w 451386"/>
                  <a:gd name="connsiteY4" fmla="*/ 4166407 h 4185457"/>
                  <a:gd name="connsiteX0" fmla="*/ 27023 w 459642"/>
                  <a:gd name="connsiteY0" fmla="*/ 4166407 h 4185457"/>
                  <a:gd name="connsiteX1" fmla="*/ 301712 w 459642"/>
                  <a:gd name="connsiteY1" fmla="*/ 2175682 h 4185457"/>
                  <a:gd name="connsiteX2" fmla="*/ 459642 w 459642"/>
                  <a:gd name="connsiteY2" fmla="*/ 36539 h 4185457"/>
                  <a:gd name="connsiteX3" fmla="*/ 459642 w 459642"/>
                  <a:gd name="connsiteY3" fmla="*/ 4185457 h 4185457"/>
                  <a:gd name="connsiteX4" fmla="*/ 27023 w 459642"/>
                  <a:gd name="connsiteY4" fmla="*/ 4166407 h 4185457"/>
                  <a:gd name="connsiteX0" fmla="*/ 27023 w 459642"/>
                  <a:gd name="connsiteY0" fmla="*/ 4169895 h 4188945"/>
                  <a:gd name="connsiteX1" fmla="*/ 301712 w 459642"/>
                  <a:gd name="connsiteY1" fmla="*/ 2179170 h 4188945"/>
                  <a:gd name="connsiteX2" fmla="*/ 459642 w 459642"/>
                  <a:gd name="connsiteY2" fmla="*/ 40027 h 4188945"/>
                  <a:gd name="connsiteX3" fmla="*/ 459642 w 459642"/>
                  <a:gd name="connsiteY3" fmla="*/ 4188945 h 4188945"/>
                  <a:gd name="connsiteX4" fmla="*/ 27023 w 459642"/>
                  <a:gd name="connsiteY4" fmla="*/ 4169895 h 4188945"/>
                  <a:gd name="connsiteX0" fmla="*/ 27023 w 897795"/>
                  <a:gd name="connsiteY0" fmla="*/ 4104722 h 4123772"/>
                  <a:gd name="connsiteX1" fmla="*/ 301712 w 897795"/>
                  <a:gd name="connsiteY1" fmla="*/ 2113997 h 4123772"/>
                  <a:gd name="connsiteX2" fmla="*/ 897795 w 897795"/>
                  <a:gd name="connsiteY2" fmla="*/ 41527 h 4123772"/>
                  <a:gd name="connsiteX3" fmla="*/ 459642 w 897795"/>
                  <a:gd name="connsiteY3" fmla="*/ 4123772 h 4123772"/>
                  <a:gd name="connsiteX4" fmla="*/ 27023 w 897795"/>
                  <a:gd name="connsiteY4" fmla="*/ 4104722 h 4123772"/>
                  <a:gd name="connsiteX0" fmla="*/ 27023 w 897795"/>
                  <a:gd name="connsiteY0" fmla="*/ 4104722 h 4123772"/>
                  <a:gd name="connsiteX1" fmla="*/ 301712 w 897795"/>
                  <a:gd name="connsiteY1" fmla="*/ 2113997 h 4123772"/>
                  <a:gd name="connsiteX2" fmla="*/ 897795 w 897795"/>
                  <a:gd name="connsiteY2" fmla="*/ 41527 h 4123772"/>
                  <a:gd name="connsiteX3" fmla="*/ 459642 w 897795"/>
                  <a:gd name="connsiteY3" fmla="*/ 4123772 h 4123772"/>
                  <a:gd name="connsiteX4" fmla="*/ 27023 w 897795"/>
                  <a:gd name="connsiteY4" fmla="*/ 4104722 h 4123772"/>
                  <a:gd name="connsiteX0" fmla="*/ 27023 w 897795"/>
                  <a:gd name="connsiteY0" fmla="*/ 4104722 h 4123772"/>
                  <a:gd name="connsiteX1" fmla="*/ 301712 w 897795"/>
                  <a:gd name="connsiteY1" fmla="*/ 2113997 h 4123772"/>
                  <a:gd name="connsiteX2" fmla="*/ 897795 w 897795"/>
                  <a:gd name="connsiteY2" fmla="*/ 41527 h 4123772"/>
                  <a:gd name="connsiteX3" fmla="*/ 459642 w 897795"/>
                  <a:gd name="connsiteY3" fmla="*/ 4123772 h 4123772"/>
                  <a:gd name="connsiteX4" fmla="*/ 27023 w 897795"/>
                  <a:gd name="connsiteY4" fmla="*/ 4104722 h 4123772"/>
                  <a:gd name="connsiteX0" fmla="*/ 27023 w 897795"/>
                  <a:gd name="connsiteY0" fmla="*/ 4063195 h 4082245"/>
                  <a:gd name="connsiteX1" fmla="*/ 301712 w 897795"/>
                  <a:gd name="connsiteY1" fmla="*/ 2072470 h 4082245"/>
                  <a:gd name="connsiteX2" fmla="*/ 897795 w 897795"/>
                  <a:gd name="connsiteY2" fmla="*/ 0 h 4082245"/>
                  <a:gd name="connsiteX3" fmla="*/ 459642 w 897795"/>
                  <a:gd name="connsiteY3" fmla="*/ 4082245 h 4082245"/>
                  <a:gd name="connsiteX4" fmla="*/ 27023 w 897795"/>
                  <a:gd name="connsiteY4" fmla="*/ 4063195 h 4082245"/>
                  <a:gd name="connsiteX0" fmla="*/ 27023 w 897795"/>
                  <a:gd name="connsiteY0" fmla="*/ 4091770 h 4091770"/>
                  <a:gd name="connsiteX1" fmla="*/ 301712 w 897795"/>
                  <a:gd name="connsiteY1" fmla="*/ 2072470 h 4091770"/>
                  <a:gd name="connsiteX2" fmla="*/ 897795 w 897795"/>
                  <a:gd name="connsiteY2" fmla="*/ 0 h 4091770"/>
                  <a:gd name="connsiteX3" fmla="*/ 459642 w 897795"/>
                  <a:gd name="connsiteY3" fmla="*/ 4082245 h 4091770"/>
                  <a:gd name="connsiteX4" fmla="*/ 27023 w 897795"/>
                  <a:gd name="connsiteY4" fmla="*/ 4091770 h 409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95" h="4091770">
                    <a:moveTo>
                      <a:pt x="27023" y="4091770"/>
                    </a:moveTo>
                    <a:cubicBezTo>
                      <a:pt x="-64386" y="3599645"/>
                      <a:pt x="88321" y="3021131"/>
                      <a:pt x="301712" y="2072470"/>
                    </a:cubicBezTo>
                    <a:cubicBezTo>
                      <a:pt x="181731" y="1200009"/>
                      <a:pt x="101539" y="593726"/>
                      <a:pt x="897795" y="0"/>
                    </a:cubicBezTo>
                    <a:cubicBezTo>
                      <a:pt x="275497" y="2065598"/>
                      <a:pt x="443767" y="2588147"/>
                      <a:pt x="459642" y="4082245"/>
                    </a:cubicBezTo>
                    <a:lnTo>
                      <a:pt x="27023" y="409177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Freeform 45"/>
              <p:cNvSpPr/>
              <p:nvPr/>
            </p:nvSpPr>
            <p:spPr>
              <a:xfrm>
                <a:off x="-10636" y="681566"/>
                <a:ext cx="4160662" cy="960489"/>
              </a:xfrm>
              <a:custGeom>
                <a:avLst/>
                <a:gdLst>
                  <a:gd name="connsiteX0" fmla="*/ 4148920 w 4148920"/>
                  <a:gd name="connsiteY0" fmla="*/ 960489 h 960489"/>
                  <a:gd name="connsiteX1" fmla="*/ 3384645 w 4148920"/>
                  <a:gd name="connsiteY1" fmla="*/ 319044 h 960489"/>
                  <a:gd name="connsiteX2" fmla="*/ 2634018 w 4148920"/>
                  <a:gd name="connsiteY2" fmla="*/ 264453 h 960489"/>
                  <a:gd name="connsiteX3" fmla="*/ 1951630 w 4148920"/>
                  <a:gd name="connsiteY3" fmla="*/ 319044 h 960489"/>
                  <a:gd name="connsiteX4" fmla="*/ 750627 w 4148920"/>
                  <a:gd name="connsiteY4" fmla="*/ 32441 h 960489"/>
                  <a:gd name="connsiteX5" fmla="*/ 0 w 4148920"/>
                  <a:gd name="connsiteY5" fmla="*/ 18794 h 96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8920" h="960489">
                    <a:moveTo>
                      <a:pt x="4148920" y="960489"/>
                    </a:moveTo>
                    <a:cubicBezTo>
                      <a:pt x="3893024" y="697769"/>
                      <a:pt x="3637129" y="435050"/>
                      <a:pt x="3384645" y="319044"/>
                    </a:cubicBezTo>
                    <a:cubicBezTo>
                      <a:pt x="3132161" y="203038"/>
                      <a:pt x="2872854" y="264453"/>
                      <a:pt x="2634018" y="264453"/>
                    </a:cubicBezTo>
                    <a:cubicBezTo>
                      <a:pt x="2395182" y="264453"/>
                      <a:pt x="2265529" y="357713"/>
                      <a:pt x="1951630" y="319044"/>
                    </a:cubicBezTo>
                    <a:cubicBezTo>
                      <a:pt x="1637731" y="280375"/>
                      <a:pt x="1075899" y="82483"/>
                      <a:pt x="750627" y="32441"/>
                    </a:cubicBezTo>
                    <a:cubicBezTo>
                      <a:pt x="425355" y="-17601"/>
                      <a:pt x="212677" y="596"/>
                      <a:pt x="0" y="18794"/>
                    </a:cubicBezTo>
                  </a:path>
                </a:pathLst>
              </a:cu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40" name="Straight Connector 39"/>
            <p:cNvCxnSpPr/>
            <p:nvPr/>
          </p:nvCxnSpPr>
          <p:spPr>
            <a:xfrm flipH="1" flipV="1">
              <a:off x="-10634" y="1637790"/>
              <a:ext cx="4148919" cy="4265"/>
            </a:xfrm>
            <a:prstGeom prst="line">
              <a:avLst/>
            </a:prstGeom>
            <a:ln w="571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7" name="Freeform 46"/>
          <p:cNvSpPr/>
          <p:nvPr/>
        </p:nvSpPr>
        <p:spPr>
          <a:xfrm>
            <a:off x="-45675" y="2698667"/>
            <a:ext cx="5531892" cy="660139"/>
          </a:xfrm>
          <a:custGeom>
            <a:avLst/>
            <a:gdLst>
              <a:gd name="connsiteX0" fmla="*/ 4067033 w 4067033"/>
              <a:gd name="connsiteY0" fmla="*/ 495104 h 495104"/>
              <a:gd name="connsiteX1" fmla="*/ 2210937 w 4067033"/>
              <a:gd name="connsiteY1" fmla="*/ 72024 h 495104"/>
              <a:gd name="connsiteX2" fmla="*/ 0 w 4067033"/>
              <a:gd name="connsiteY2" fmla="*/ 3785 h 495104"/>
            </a:gdLst>
            <a:ahLst/>
            <a:cxnLst>
              <a:cxn ang="0">
                <a:pos x="connsiteX0" y="connsiteY0"/>
              </a:cxn>
              <a:cxn ang="0">
                <a:pos x="connsiteX1" y="connsiteY1"/>
              </a:cxn>
              <a:cxn ang="0">
                <a:pos x="connsiteX2" y="connsiteY2"/>
              </a:cxn>
            </a:cxnLst>
            <a:rect l="l" t="t" r="r" b="b"/>
            <a:pathLst>
              <a:path w="4067033" h="495104">
                <a:moveTo>
                  <a:pt x="4067033" y="495104"/>
                </a:moveTo>
                <a:cubicBezTo>
                  <a:pt x="3477904" y="324507"/>
                  <a:pt x="2888776" y="153910"/>
                  <a:pt x="2210937" y="72024"/>
                </a:cubicBezTo>
                <a:cubicBezTo>
                  <a:pt x="1533098" y="-9862"/>
                  <a:pt x="766549" y="-3039"/>
                  <a:pt x="0" y="3785"/>
                </a:cubicBezTo>
              </a:path>
            </a:pathLst>
          </a:cu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514600"/>
            <a:ext cx="12192000" cy="3824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rame 16"/>
          <p:cNvSpPr/>
          <p:nvPr/>
        </p:nvSpPr>
        <p:spPr>
          <a:xfrm>
            <a:off x="0" y="-19493"/>
            <a:ext cx="12202840" cy="6877493"/>
          </a:xfrm>
          <a:prstGeom prst="frame">
            <a:avLst>
              <a:gd name="adj1" fmla="val 14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137319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0.02963 L 0.00086 0.0037 " pathEditMode="relative" rAng="0" ptsTypes="AA">
                                      <p:cBhvr>
                                        <p:cTn id="6" dur="4000" spd="-100000" fill="hold"/>
                                        <p:tgtEl>
                                          <p:spTgt spid="12"/>
                                        </p:tgtEl>
                                        <p:attrNameLst>
                                          <p:attrName>ppt_x</p:attrName>
                                          <p:attrName>ppt_y</p:attrName>
                                        </p:attrNameLst>
                                      </p:cBhvr>
                                      <p:rCtr x="35" y="1667"/>
                                    </p:animMotion>
                                  </p:childTnLst>
                                </p:cTn>
                              </p:par>
                              <p:par>
                                <p:cTn id="7" presetID="42" presetClass="path" presetSubtype="0" accel="50000" decel="50000" fill="hold" nodeType="withEffect">
                                  <p:stCondLst>
                                    <p:cond delay="0"/>
                                  </p:stCondLst>
                                  <p:childTnLst>
                                    <p:animMotion origin="layout" path="M 4.72222E-6 -0.02963 L 0.00086 0.0037 " pathEditMode="relative" rAng="0" ptsTypes="AA">
                                      <p:cBhvr>
                                        <p:cTn id="8" dur="4000" spd="-100000" fill="hold"/>
                                        <p:tgtEl>
                                          <p:spTgt spid="16"/>
                                        </p:tgtEl>
                                        <p:attrNameLst>
                                          <p:attrName>ppt_x</p:attrName>
                                          <p:attrName>ppt_y</p:attrName>
                                        </p:attrNameLst>
                                      </p:cBhvr>
                                      <p:rCtr x="35" y="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3067" y="396658"/>
            <a:ext cx="10131425" cy="1456267"/>
          </a:xfrm>
        </p:spPr>
        <p:txBody>
          <a:bodyPr/>
          <a:lstStyle/>
          <a:p>
            <a:r>
              <a:rPr lang="en-US" dirty="0"/>
              <a:t>NFIP Community Rating System (CRS) credits lower flood insurance rates</a:t>
            </a:r>
          </a:p>
        </p:txBody>
      </p:sp>
      <p:pic>
        <p:nvPicPr>
          <p:cNvPr id="5" name="Picture 4" descr="C:\Users\KBolter\Downloads\unnamed.png"/>
          <p:cNvPicPr/>
          <p:nvPr/>
        </p:nvPicPr>
        <p:blipFill>
          <a:blip r:embed="rId2"/>
          <a:srcRect l="6690" t="35002" b="6953"/>
          <a:stretch>
            <a:fillRect/>
          </a:stretch>
        </p:blipFill>
        <p:spPr bwMode="auto">
          <a:xfrm>
            <a:off x="6045309" y="2069047"/>
            <a:ext cx="5949862" cy="2502953"/>
          </a:xfrm>
          <a:prstGeom prst="rect">
            <a:avLst/>
          </a:prstGeom>
          <a:noFill/>
          <a:ln w="9525">
            <a:noFill/>
            <a:miter lim="800000"/>
            <a:headEnd/>
            <a:tailEnd/>
          </a:ln>
        </p:spPr>
      </p:pic>
      <p:pic>
        <p:nvPicPr>
          <p:cNvPr id="5123" name="Picture 3" descr="adaptC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90" y="4271376"/>
            <a:ext cx="5722353" cy="230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327932" y="2104547"/>
            <a:ext cx="4534249" cy="135263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2000" b="0" i="0" u="none" strike="noStrike" cap="none" normalizeH="0" baseline="0" dirty="0">
                <a:ln>
                  <a:noFill/>
                </a:ln>
                <a:solidFill>
                  <a:srgbClr val="000000"/>
                </a:solidFill>
                <a:effectLst/>
                <a:latin typeface="Calibri Light" panose="020F0302020204030204" pitchFamily="34" charset="0"/>
              </a:rPr>
              <a:t>NOAA’s Coastal Flood Exposure Mapper is particularly useful for Floodplain Management Planning (Activity 510), Element 512.a</a:t>
            </a:r>
            <a:endParaRPr kumimoji="0" lang="en-US" altLang="en-US" sz="4800" b="0" i="0" u="none" strike="noStrike" cap="none" normalizeH="0" baseline="0" dirty="0">
              <a:ln>
                <a:noFill/>
              </a:ln>
              <a:solidFill>
                <a:schemeClr val="tx1"/>
              </a:solidFill>
              <a:effectLst/>
              <a:latin typeface="Arial" panose="020B0604020202020204" pitchFamily="34" charset="0"/>
            </a:endParaRPr>
          </a:p>
        </p:txBody>
      </p:sp>
      <p:sp>
        <p:nvSpPr>
          <p:cNvPr id="8" name="Rectangle 7"/>
          <p:cNvSpPr/>
          <p:nvPr/>
        </p:nvSpPr>
        <p:spPr>
          <a:xfrm>
            <a:off x="6204559" y="5410216"/>
            <a:ext cx="6096000" cy="1047979"/>
          </a:xfrm>
          <a:prstGeom prst="rect">
            <a:avLst/>
          </a:prstGeom>
        </p:spPr>
        <p:txBody>
          <a:bodyPr>
            <a:spAutoFit/>
          </a:bodyPr>
          <a:lstStyle/>
          <a:p>
            <a:pPr>
              <a:lnSpc>
                <a:spcPct val="115000"/>
              </a:lnSpc>
              <a:spcAft>
                <a:spcPts val="1000"/>
              </a:spcAft>
            </a:pPr>
            <a:r>
              <a:rPr lang="en-US" dirty="0">
                <a:latin typeface="Helvetica" panose="020B0604020202020204" pitchFamily="34" charset="0"/>
                <a:ea typeface="Times New Roman" panose="02020603050405020304" pitchFamily="18" charset="0"/>
                <a:cs typeface="Times New Roman" panose="02020603050405020304" pitchFamily="18" charset="0"/>
              </a:rPr>
              <a:t>Source: W. Thomas Hawkins, UF College of Law, 2016 http://www.tbrpc.org/onebay/obwg/060316/Hawkins_UF_CRS_ClimateAdapt_06032016.pdf</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385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Arial Rounded MT Bold" panose="020F0704030504030204" pitchFamily="34" charset="0"/>
              </a:rPr>
              <a:t>Solutions?</a:t>
            </a:r>
          </a:p>
        </p:txBody>
      </p:sp>
      <p:pic>
        <p:nvPicPr>
          <p:cNvPr id="4" name="Picture 3"/>
          <p:cNvPicPr/>
          <p:nvPr/>
        </p:nvPicPr>
        <p:blipFill>
          <a:blip r:embed="rId2"/>
          <a:stretch>
            <a:fillRect/>
          </a:stretch>
        </p:blipFill>
        <p:spPr>
          <a:xfrm>
            <a:off x="5581650" y="1568767"/>
            <a:ext cx="5943600" cy="4634865"/>
          </a:xfrm>
          <a:prstGeom prst="rect">
            <a:avLst/>
          </a:prstGeom>
        </p:spPr>
      </p:pic>
    </p:spTree>
    <p:extLst>
      <p:ext uri="{BB962C8B-B14F-4D97-AF65-F5344CB8AC3E}">
        <p14:creationId xmlns:p14="http://schemas.microsoft.com/office/powerpoint/2010/main" val="3414076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6553" y="619462"/>
            <a:ext cx="9948214" cy="1151965"/>
          </a:xfrm>
        </p:spPr>
        <p:txBody>
          <a:bodyPr>
            <a:noAutofit/>
          </a:bodyPr>
          <a:lstStyle/>
          <a:p>
            <a:r>
              <a:rPr lang="en-US" sz="4400" b="1" dirty="0">
                <a:latin typeface="Arial Rounded MT Bold" panose="020F0704030504030204" pitchFamily="34" charset="0"/>
              </a:rPr>
              <a:t>Effective Adaptation Strategies</a:t>
            </a:r>
          </a:p>
        </p:txBody>
      </p:sp>
      <p:sp>
        <p:nvSpPr>
          <p:cNvPr id="3" name="Content Placeholder 2"/>
          <p:cNvSpPr>
            <a:spLocks noGrp="1"/>
          </p:cNvSpPr>
          <p:nvPr>
            <p:ph idx="1"/>
          </p:nvPr>
        </p:nvSpPr>
        <p:spPr>
          <a:xfrm>
            <a:off x="2185595" y="1953409"/>
            <a:ext cx="8229600" cy="4114800"/>
          </a:xfrm>
        </p:spPr>
        <p:txBody>
          <a:bodyPr>
            <a:normAutofit lnSpcReduction="10000"/>
          </a:bodyPr>
          <a:lstStyle/>
          <a:p>
            <a:pPr marL="0" indent="0">
              <a:buNone/>
            </a:pPr>
            <a:r>
              <a:rPr lang="en-US" sz="3200" dirty="0">
                <a:latin typeface="Arial" panose="020B0604020202020204" pitchFamily="34" charset="0"/>
                <a:cs typeface="Arial" panose="020B0604020202020204" pitchFamily="34" charset="0"/>
              </a:rPr>
              <a:t>1) land-use regulations &amp; building codes</a:t>
            </a:r>
          </a:p>
          <a:p>
            <a:pPr marL="0" indent="0">
              <a:buNone/>
            </a:pPr>
            <a:r>
              <a:rPr lang="en-US" sz="3200" dirty="0">
                <a:latin typeface="Arial" panose="020B0604020202020204" pitchFamily="34" charset="0"/>
                <a:cs typeface="Arial" panose="020B0604020202020204" pitchFamily="34" charset="0"/>
              </a:rPr>
              <a:t>2) limits on insurance subsidies </a:t>
            </a:r>
          </a:p>
          <a:p>
            <a:pPr marL="0" indent="0">
              <a:buNone/>
            </a:pPr>
            <a:r>
              <a:rPr lang="en-US" sz="3200" dirty="0">
                <a:latin typeface="Arial" panose="020B0604020202020204" pitchFamily="34" charset="0"/>
                <a:cs typeface="Arial" panose="020B0604020202020204" pitchFamily="34" charset="0"/>
              </a:rPr>
              <a:t>3) redesign and retrofitting of structures </a:t>
            </a:r>
          </a:p>
          <a:p>
            <a:pPr marL="0" indent="0">
              <a:buNone/>
            </a:pPr>
            <a:r>
              <a:rPr lang="en-US" sz="3200" dirty="0">
                <a:latin typeface="Arial" panose="020B0604020202020204" pitchFamily="34" charset="0"/>
                <a:cs typeface="Arial" panose="020B0604020202020204" pitchFamily="34" charset="0"/>
              </a:rPr>
              <a:t>4) updates for drainage, flood control, and water supply infrastructure </a:t>
            </a:r>
          </a:p>
          <a:p>
            <a:pPr marL="0" indent="0">
              <a:buNone/>
            </a:pPr>
            <a:r>
              <a:rPr lang="en-US" sz="3200" dirty="0">
                <a:latin typeface="Arial" panose="020B0604020202020204" pitchFamily="34" charset="0"/>
                <a:cs typeface="Arial" panose="020B0604020202020204" pitchFamily="34" charset="0"/>
              </a:rPr>
              <a:t>5) increased coastal protection</a:t>
            </a:r>
          </a:p>
          <a:p>
            <a:r>
              <a:rPr lang="en-US" sz="3200" dirty="0">
                <a:latin typeface="Arial" panose="020B0604020202020204" pitchFamily="34" charset="0"/>
                <a:cs typeface="Arial" panose="020B0604020202020204" pitchFamily="34" charset="0"/>
              </a:rPr>
              <a:t>CO-BENEFITS!</a:t>
            </a:r>
          </a:p>
        </p:txBody>
      </p:sp>
    </p:spTree>
    <p:extLst>
      <p:ext uri="{BB962C8B-B14F-4D97-AF65-F5344CB8AC3E}">
        <p14:creationId xmlns:p14="http://schemas.microsoft.com/office/powerpoint/2010/main" val="5637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991600" cy="6913250"/>
          </a:xfrm>
          <a:prstGeom prst="rect">
            <a:avLst/>
          </a:prstGeom>
        </p:spPr>
      </p:pic>
      <p:sp>
        <p:nvSpPr>
          <p:cNvPr id="3" name="Rectangle 2"/>
          <p:cNvSpPr/>
          <p:nvPr/>
        </p:nvSpPr>
        <p:spPr>
          <a:xfrm>
            <a:off x="8747342" y="341883"/>
            <a:ext cx="3444658" cy="2185214"/>
          </a:xfrm>
          <a:prstGeom prst="rect">
            <a:avLst/>
          </a:prstGeom>
        </p:spPr>
        <p:txBody>
          <a:bodyPr wrap="square">
            <a:spAutoFit/>
          </a:bodyPr>
          <a:lstStyle/>
          <a:p>
            <a:pPr lvl="1"/>
            <a:r>
              <a:rPr lang="en-US" sz="3400" dirty="0"/>
              <a:t>Florida’s</a:t>
            </a:r>
          </a:p>
          <a:p>
            <a:pPr lvl="1"/>
            <a:r>
              <a:rPr lang="en-US" sz="3400" dirty="0"/>
              <a:t>Risk:</a:t>
            </a:r>
          </a:p>
          <a:p>
            <a:pPr lvl="1"/>
            <a:r>
              <a:rPr lang="en-US" sz="3400" dirty="0"/>
              <a:t>New Zillow Report</a:t>
            </a:r>
          </a:p>
        </p:txBody>
      </p:sp>
      <p:pic>
        <p:nvPicPr>
          <p:cNvPr id="4" name="Picture 3"/>
          <p:cNvPicPr>
            <a:picLocks noChangeAspect="1"/>
          </p:cNvPicPr>
          <p:nvPr/>
        </p:nvPicPr>
        <p:blipFill>
          <a:blip r:embed="rId3"/>
          <a:stretch>
            <a:fillRect/>
          </a:stretch>
        </p:blipFill>
        <p:spPr>
          <a:xfrm>
            <a:off x="5636712" y="2560052"/>
            <a:ext cx="6317358" cy="4154094"/>
          </a:xfrm>
          <a:prstGeom prst="rect">
            <a:avLst/>
          </a:prstGeom>
        </p:spPr>
      </p:pic>
    </p:spTree>
    <p:extLst>
      <p:ext uri="{BB962C8B-B14F-4D97-AF65-F5344CB8AC3E}">
        <p14:creationId xmlns:p14="http://schemas.microsoft.com/office/powerpoint/2010/main" val="332666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1319514"/>
            <a:ext cx="10131425" cy="5206546"/>
          </a:xfrm>
        </p:spPr>
        <p:txBody>
          <a:bodyPr>
            <a:normAutofit fontScale="92500" lnSpcReduction="20000"/>
          </a:bodyPr>
          <a:lstStyle/>
          <a:p>
            <a:r>
              <a:rPr lang="en-US" sz="3600" dirty="0"/>
              <a:t>PARTNERSHIPS!</a:t>
            </a:r>
          </a:p>
          <a:p>
            <a:pPr lvl="1"/>
            <a:r>
              <a:rPr lang="en-US" sz="3400" dirty="0"/>
              <a:t>Compact Initiatives</a:t>
            </a:r>
          </a:p>
          <a:p>
            <a:pPr lvl="1"/>
            <a:r>
              <a:rPr lang="en-US" sz="3400" dirty="0"/>
              <a:t>County/municipal Work</a:t>
            </a:r>
          </a:p>
          <a:p>
            <a:pPr lvl="1"/>
            <a:r>
              <a:rPr lang="en-US" sz="3400" dirty="0"/>
              <a:t>Community organizations</a:t>
            </a:r>
          </a:p>
          <a:p>
            <a:pPr lvl="1"/>
            <a:r>
              <a:rPr lang="en-US" sz="3400" dirty="0"/>
              <a:t>Academic </a:t>
            </a:r>
          </a:p>
          <a:p>
            <a:r>
              <a:rPr lang="en-US" sz="3600" dirty="0"/>
              <a:t>SFRC Work</a:t>
            </a:r>
          </a:p>
          <a:p>
            <a:pPr lvl="1"/>
            <a:r>
              <a:rPr lang="en-US" sz="3400" dirty="0"/>
              <a:t>Adaptation Action Areas</a:t>
            </a:r>
          </a:p>
          <a:p>
            <a:pPr lvl="1"/>
            <a:r>
              <a:rPr lang="en-US" sz="3400" dirty="0"/>
              <a:t>Train the Trainers </a:t>
            </a:r>
          </a:p>
          <a:p>
            <a:pPr lvl="1"/>
            <a:r>
              <a:rPr lang="en-US" sz="3400" dirty="0"/>
              <a:t>Impacts of SLR on Public Health</a:t>
            </a:r>
          </a:p>
          <a:p>
            <a:pPr lvl="1"/>
            <a:r>
              <a:rPr lang="en-US" sz="3400" dirty="0"/>
              <a:t>DEO TA for Infrastructure Resilience</a:t>
            </a:r>
          </a:p>
        </p:txBody>
      </p:sp>
      <p:sp>
        <p:nvSpPr>
          <p:cNvPr id="4" name="Title 1"/>
          <p:cNvSpPr txBox="1">
            <a:spLocks/>
          </p:cNvSpPr>
          <p:nvPr/>
        </p:nvSpPr>
        <p:spPr>
          <a:xfrm>
            <a:off x="496349" y="505856"/>
            <a:ext cx="8589778" cy="843479"/>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Rounded MT Bold" panose="020F0704030504030204" pitchFamily="34" charset="0"/>
              </a:rPr>
              <a:t>Coastal resiliency projects</a:t>
            </a:r>
          </a:p>
        </p:txBody>
      </p:sp>
    </p:spTree>
    <p:extLst>
      <p:ext uri="{BB962C8B-B14F-4D97-AF65-F5344CB8AC3E}">
        <p14:creationId xmlns:p14="http://schemas.microsoft.com/office/powerpoint/2010/main" val="3914055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42A11A4-0944-994E-ADF2-FE583636A054}" type="slidenum">
              <a:rPr lang="en-US" smtClean="0">
                <a:solidFill>
                  <a:prstClr val="black">
                    <a:tint val="75000"/>
                  </a:prstClr>
                </a:solidFill>
              </a:rPr>
              <a:pPr/>
              <a:t>6</a:t>
            </a:fld>
            <a:endParaRPr lang="en-US" dirty="0">
              <a:solidFill>
                <a:prstClr val="black">
                  <a:tint val="75000"/>
                </a:prstClr>
              </a:solidFill>
            </a:endParaRPr>
          </a:p>
        </p:txBody>
      </p:sp>
      <p:sp>
        <p:nvSpPr>
          <p:cNvPr id="6" name="Title 1"/>
          <p:cNvSpPr txBox="1">
            <a:spLocks/>
          </p:cNvSpPr>
          <p:nvPr/>
        </p:nvSpPr>
        <p:spPr>
          <a:xfrm>
            <a:off x="902825" y="0"/>
            <a:ext cx="10266745" cy="843479"/>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Compact Initiatives : </a:t>
            </a:r>
            <a:r>
              <a:rPr lang="en-US" dirty="0">
                <a:latin typeface="Arial Rounded MT Bold" panose="020F0704030504030204" pitchFamily="34" charset="0"/>
              </a:rPr>
              <a:t>Future projections</a:t>
            </a:r>
          </a:p>
        </p:txBody>
      </p:sp>
      <p:pic>
        <p:nvPicPr>
          <p:cNvPr id="5" name="Picture 4"/>
          <p:cNvPicPr>
            <a:picLocks noChangeAspect="1"/>
          </p:cNvPicPr>
          <p:nvPr/>
        </p:nvPicPr>
        <p:blipFill>
          <a:blip r:embed="rId3"/>
          <a:stretch>
            <a:fillRect/>
          </a:stretch>
        </p:blipFill>
        <p:spPr>
          <a:xfrm>
            <a:off x="1603717" y="746815"/>
            <a:ext cx="8936867" cy="6111185"/>
          </a:xfrm>
          <a:prstGeom prst="rect">
            <a:avLst/>
          </a:prstGeom>
        </p:spPr>
      </p:pic>
    </p:spTree>
    <p:extLst>
      <p:ext uri="{BB962C8B-B14F-4D97-AF65-F5344CB8AC3E}">
        <p14:creationId xmlns:p14="http://schemas.microsoft.com/office/powerpoint/2010/main" val="144173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02825" y="0"/>
            <a:ext cx="10266745" cy="843479"/>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Compact Initiatives : </a:t>
            </a:r>
            <a:r>
              <a:rPr lang="en-US" dirty="0">
                <a:latin typeface="Arial Rounded MT Bold" panose="020F0704030504030204" pitchFamily="34" charset="0"/>
              </a:rPr>
              <a:t>Future projections</a:t>
            </a:r>
          </a:p>
        </p:txBody>
      </p:sp>
      <p:pic>
        <p:nvPicPr>
          <p:cNvPr id="4" name="Picture 3"/>
          <p:cNvPicPr>
            <a:picLocks noChangeAspect="1"/>
          </p:cNvPicPr>
          <p:nvPr/>
        </p:nvPicPr>
        <p:blipFill>
          <a:blip r:embed="rId2"/>
          <a:stretch>
            <a:fillRect/>
          </a:stretch>
        </p:blipFill>
        <p:spPr>
          <a:xfrm>
            <a:off x="1209821" y="922147"/>
            <a:ext cx="9282625" cy="5508913"/>
          </a:xfrm>
          <a:prstGeom prst="rect">
            <a:avLst/>
          </a:prstGeom>
        </p:spPr>
      </p:pic>
    </p:spTree>
    <p:extLst>
      <p:ext uri="{BB962C8B-B14F-4D97-AF65-F5344CB8AC3E}">
        <p14:creationId xmlns:p14="http://schemas.microsoft.com/office/powerpoint/2010/main" val="3959328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1138" y="275470"/>
            <a:ext cx="11478068" cy="887730"/>
          </a:xfrm>
        </p:spPr>
        <p:txBody>
          <a:bodyPr>
            <a:normAutofit fontScale="90000"/>
          </a:bodyPr>
          <a:lstStyle/>
          <a:p>
            <a:r>
              <a:rPr lang="en-US" dirty="0">
                <a:latin typeface="Arial Rounded MT Bold" panose="020F0704030504030204" pitchFamily="34" charset="0"/>
              </a:rPr>
              <a:t>Working groups and business outreach</a:t>
            </a:r>
            <a:br>
              <a:rPr lang="en-US" dirty="0">
                <a:latin typeface="Arial Rounded MT Bold" panose="020F0704030504030204" pitchFamily="34" charset="0"/>
              </a:rPr>
            </a:br>
            <a:r>
              <a:rPr lang="en-US" dirty="0"/>
              <a:t>Reducing Climate Risk and Creating Economic Opportunity</a:t>
            </a:r>
            <a:endParaRPr lang="en-US" dirty="0">
              <a:latin typeface="Arial Rounded MT Bold" panose="020F0704030504030204" pitchFamily="34" charset="0"/>
            </a:endParaRPr>
          </a:p>
        </p:txBody>
      </p:sp>
      <p:sp>
        <p:nvSpPr>
          <p:cNvPr id="10" name="Rectangle 5"/>
          <p:cNvSpPr>
            <a:spLocks noChangeArrowheads="1"/>
          </p:cNvSpPr>
          <p:nvPr/>
        </p:nvSpPr>
        <p:spPr bwMode="auto">
          <a:xfrm>
            <a:off x="5824603" y="6485800"/>
            <a:ext cx="6162805"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1155CC"/>
                </a:solidFill>
                <a:effectLst/>
                <a:latin typeface="Arial" panose="020B0604020202020204" pitchFamily="34" charset="0"/>
                <a:cs typeface="Arial" panose="020B0604020202020204" pitchFamily="34" charset="0"/>
                <a:hlinkClick r:id="rId2"/>
              </a:rPr>
              <a:t>http://www.southeastfloridaclimatecompact.org/wp-content/uploads/2016/04/CompactResourceDocWksp9Final.pdf</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0"/>
          <p:cNvPicPr>
            <a:picLocks noChangeAspect="1"/>
          </p:cNvPicPr>
          <p:nvPr/>
        </p:nvPicPr>
        <p:blipFill>
          <a:blip r:embed="rId3"/>
          <a:stretch>
            <a:fillRect/>
          </a:stretch>
        </p:blipFill>
        <p:spPr>
          <a:xfrm>
            <a:off x="286337" y="4033381"/>
            <a:ext cx="3815314" cy="2638880"/>
          </a:xfrm>
          <a:prstGeom prst="rect">
            <a:avLst/>
          </a:prstGeom>
        </p:spPr>
      </p:pic>
      <p:pic>
        <p:nvPicPr>
          <p:cNvPr id="12" name="Picture 11"/>
          <p:cNvPicPr>
            <a:picLocks noChangeAspect="1"/>
          </p:cNvPicPr>
          <p:nvPr/>
        </p:nvPicPr>
        <p:blipFill>
          <a:blip r:embed="rId4"/>
          <a:stretch>
            <a:fillRect/>
          </a:stretch>
        </p:blipFill>
        <p:spPr>
          <a:xfrm>
            <a:off x="6922178" y="1478071"/>
            <a:ext cx="5035413" cy="4863751"/>
          </a:xfrm>
          <a:prstGeom prst="rect">
            <a:avLst/>
          </a:prstGeom>
        </p:spPr>
      </p:pic>
      <p:pic>
        <p:nvPicPr>
          <p:cNvPr id="13" name="Picture 12"/>
          <p:cNvPicPr>
            <a:picLocks noChangeAspect="1"/>
          </p:cNvPicPr>
          <p:nvPr/>
        </p:nvPicPr>
        <p:blipFill rotWithShape="1">
          <a:blip r:embed="rId5"/>
          <a:srcRect t="39582"/>
          <a:stretch/>
        </p:blipFill>
        <p:spPr>
          <a:xfrm>
            <a:off x="1628384" y="1490597"/>
            <a:ext cx="5085567" cy="2402470"/>
          </a:xfrm>
          <a:prstGeom prst="rect">
            <a:avLst/>
          </a:prstGeom>
        </p:spPr>
      </p:pic>
    </p:spTree>
    <p:extLst>
      <p:ext uri="{BB962C8B-B14F-4D97-AF65-F5344CB8AC3E}">
        <p14:creationId xmlns:p14="http://schemas.microsoft.com/office/powerpoint/2010/main" val="2593189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32" y="297084"/>
            <a:ext cx="1779607" cy="1456267"/>
          </a:xfrm>
        </p:spPr>
        <p:txBody>
          <a:bodyPr>
            <a:normAutofit/>
          </a:bodyPr>
          <a:lstStyle/>
          <a:p>
            <a:r>
              <a:rPr lang="en-US" sz="4800" b="1" dirty="0"/>
              <a:t>RAND</a:t>
            </a:r>
          </a:p>
        </p:txBody>
      </p:sp>
      <p:pic>
        <p:nvPicPr>
          <p:cNvPr id="4" name="Picture 3"/>
          <p:cNvPicPr>
            <a:picLocks noChangeAspect="1"/>
          </p:cNvPicPr>
          <p:nvPr/>
        </p:nvPicPr>
        <p:blipFill>
          <a:blip r:embed="rId2"/>
          <a:stretch>
            <a:fillRect/>
          </a:stretch>
        </p:blipFill>
        <p:spPr>
          <a:xfrm>
            <a:off x="2896320" y="153662"/>
            <a:ext cx="9038324" cy="6472606"/>
          </a:xfrm>
          <a:prstGeom prst="rect">
            <a:avLst/>
          </a:prstGeom>
        </p:spPr>
      </p:pic>
      <p:sp>
        <p:nvSpPr>
          <p:cNvPr id="5" name="Rectangle 4"/>
          <p:cNvSpPr/>
          <p:nvPr/>
        </p:nvSpPr>
        <p:spPr>
          <a:xfrm>
            <a:off x="0" y="6066737"/>
            <a:ext cx="2898999" cy="646331"/>
          </a:xfrm>
          <a:prstGeom prst="rect">
            <a:avLst/>
          </a:prstGeom>
        </p:spPr>
        <p:txBody>
          <a:bodyPr wrap="none">
            <a:spAutoFit/>
          </a:bodyPr>
          <a:lstStyle/>
          <a:p>
            <a:r>
              <a:rPr lang="en-US" b="1" u="sng" dirty="0"/>
              <a:t>http://www.rand.org/topics</a:t>
            </a:r>
          </a:p>
          <a:p>
            <a:r>
              <a:rPr lang="en-US" b="1" u="sng" dirty="0"/>
              <a:t>/community-resilience.html</a:t>
            </a:r>
          </a:p>
        </p:txBody>
      </p:sp>
    </p:spTree>
    <p:extLst>
      <p:ext uri="{BB962C8B-B14F-4D97-AF65-F5344CB8AC3E}">
        <p14:creationId xmlns:p14="http://schemas.microsoft.com/office/powerpoint/2010/main" val="35529239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7050</TotalTime>
  <Words>1113</Words>
  <Application>Microsoft Office PowerPoint</Application>
  <PresentationFormat>Widescreen</PresentationFormat>
  <Paragraphs>153</Paragraphs>
  <Slides>32</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Arial Rounded MT Bold</vt:lpstr>
      <vt:lpstr>Calibri</vt:lpstr>
      <vt:lpstr>Calibri Light</vt:lpstr>
      <vt:lpstr>Century Gothic</vt:lpstr>
      <vt:lpstr>Corbel</vt:lpstr>
      <vt:lpstr>Helvetica</vt:lpstr>
      <vt:lpstr>Times New Roman</vt:lpstr>
      <vt:lpstr>Celestial</vt:lpstr>
      <vt:lpstr>COASTAL FLOOD RESILIENCY South Florida initiatives</vt:lpstr>
      <vt:lpstr>PowerPoint Presentation</vt:lpstr>
      <vt:lpstr>PowerPoint Presentation</vt:lpstr>
      <vt:lpstr>PowerPoint Presentation</vt:lpstr>
      <vt:lpstr>PowerPoint Presentation</vt:lpstr>
      <vt:lpstr>PowerPoint Presentation</vt:lpstr>
      <vt:lpstr>PowerPoint Presentation</vt:lpstr>
      <vt:lpstr>Working groups and business outreach Reducing Climate Risk and Creating Economic Opportunity</vt:lpstr>
      <vt:lpstr>RAND</vt:lpstr>
      <vt:lpstr>Resilient redesign workshops</vt:lpstr>
      <vt:lpstr>County/municipal Work </vt:lpstr>
      <vt:lpstr>Community organizations</vt:lpstr>
      <vt:lpstr>FIU SLR Solution Center FAU CES climate.miami.edu/</vt:lpstr>
      <vt:lpstr>PowerPoint Presentation</vt:lpstr>
      <vt:lpstr>PowerPoint Presentation</vt:lpstr>
      <vt:lpstr>Project background</vt:lpstr>
      <vt:lpstr>HAZARD ASSESSMENT TOOLS  </vt:lpstr>
      <vt:lpstr>CANVIS  </vt:lpstr>
      <vt:lpstr>CANVIS  </vt:lpstr>
      <vt:lpstr>Sea level rise viewer  </vt:lpstr>
      <vt:lpstr>PowerPoint Presentation</vt:lpstr>
      <vt:lpstr>Coastal Flood Exposure Mapper  </vt:lpstr>
      <vt:lpstr>Coastal Flood Exposure mapper </vt:lpstr>
      <vt:lpstr>PowerPoint Presentation</vt:lpstr>
      <vt:lpstr>Sketch planning tool  </vt:lpstr>
      <vt:lpstr>Sketch planning tool  </vt:lpstr>
      <vt:lpstr>Assessment report of regional differences within Florida </vt:lpstr>
      <vt:lpstr>Impacts of SLR on Public Health  - Mapped zones most prone to environmental sea level rise impacts - Described associated public health risks and - Identified the region's socially, economically and medically vulnerable communities most susceptible to sea-level rise health effects.     </vt:lpstr>
      <vt:lpstr>SB 1094 </vt:lpstr>
      <vt:lpstr>NFIP Community Rating System (CRS) credits lower flood insurance rates</vt:lpstr>
      <vt:lpstr>Solutions?</vt:lpstr>
      <vt:lpstr>Effective Adaptation Strategies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Vulnerability assessment</dc:title>
  <dc:creator>HP</dc:creator>
  <cp:lastModifiedBy>Keren Bolter</cp:lastModifiedBy>
  <cp:revision>63</cp:revision>
  <dcterms:created xsi:type="dcterms:W3CDTF">2016-05-10T13:09:55Z</dcterms:created>
  <dcterms:modified xsi:type="dcterms:W3CDTF">2016-08-19T12:23:23Z</dcterms:modified>
</cp:coreProperties>
</file>