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256" r:id="rId2"/>
    <p:sldId id="346" r:id="rId3"/>
    <p:sldId id="335" r:id="rId4"/>
    <p:sldId id="350" r:id="rId5"/>
    <p:sldId id="355" r:id="rId6"/>
    <p:sldId id="356" r:id="rId7"/>
    <p:sldId id="357" r:id="rId8"/>
    <p:sldId id="359" r:id="rId9"/>
    <p:sldId id="360" r:id="rId10"/>
    <p:sldId id="361" r:id="rId11"/>
    <p:sldId id="362" r:id="rId12"/>
    <p:sldId id="363" r:id="rId13"/>
    <p:sldId id="330" r:id="rId14"/>
    <p:sldId id="366" r:id="rId15"/>
    <p:sldId id="383" r:id="rId16"/>
    <p:sldId id="367" r:id="rId17"/>
    <p:sldId id="384" r:id="rId18"/>
    <p:sldId id="385" r:id="rId19"/>
    <p:sldId id="389" r:id="rId20"/>
    <p:sldId id="388" r:id="rId21"/>
    <p:sldId id="368" r:id="rId22"/>
    <p:sldId id="369" r:id="rId23"/>
    <p:sldId id="377" r:id="rId24"/>
    <p:sldId id="381" r:id="rId25"/>
    <p:sldId id="382" r:id="rId26"/>
    <p:sldId id="376" r:id="rId27"/>
    <p:sldId id="329" r:id="rId28"/>
    <p:sldId id="327" r:id="rId29"/>
    <p:sldId id="328" r:id="rId30"/>
    <p:sldId id="379" r:id="rId31"/>
    <p:sldId id="326" r:id="rId32"/>
    <p:sldId id="375" r:id="rId33"/>
    <p:sldId id="371" r:id="rId34"/>
    <p:sldId id="372" r:id="rId35"/>
    <p:sldId id="378" r:id="rId36"/>
  </p:sldIdLst>
  <p:sldSz cx="9144000" cy="6858000" type="screen4x3"/>
  <p:notesSz cx="70993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6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95" d="100"/>
          <a:sy n="95" d="100"/>
        </p:scale>
        <p:origin x="1094" y="67"/>
      </p:cViewPr>
      <p:guideLst>
        <p:guide orient="horz" pos="2160"/>
        <p:guide pos="2880"/>
      </p:guideLst>
    </p:cSldViewPr>
  </p:slideViewPr>
  <p:outlineViewPr>
    <p:cViewPr>
      <p:scale>
        <a:sx n="33" d="100"/>
        <a:sy n="33" d="100"/>
      </p:scale>
      <p:origin x="0" y="120"/>
    </p:cViewPr>
  </p:outlineViewPr>
  <p:notesTextViewPr>
    <p:cViewPr>
      <p:scale>
        <a:sx n="1" d="1"/>
        <a:sy n="1" d="1"/>
      </p:scale>
      <p:origin x="0" y="0"/>
    </p:cViewPr>
  </p:notesTextViewPr>
  <p:notesViewPr>
    <p:cSldViewPr>
      <p:cViewPr varScale="1">
        <p:scale>
          <a:sx n="51" d="100"/>
          <a:sy n="51" d="100"/>
        </p:scale>
        <p:origin x="-2616" y="-108"/>
      </p:cViewPr>
      <p:guideLst>
        <p:guide orient="horz" pos="2960"/>
        <p:guide pos="22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900"/>
          </a:xfrm>
          <a:prstGeom prst="rect">
            <a:avLst/>
          </a:prstGeom>
        </p:spPr>
        <p:txBody>
          <a:bodyPr vert="horz" lIns="94265" tIns="47133" rIns="94265" bIns="47133" rtlCol="0"/>
          <a:lstStyle>
            <a:lvl1pPr algn="l">
              <a:defRPr sz="1200"/>
            </a:lvl1pPr>
          </a:lstStyle>
          <a:p>
            <a:endParaRPr lang="en-US"/>
          </a:p>
        </p:txBody>
      </p:sp>
      <p:sp>
        <p:nvSpPr>
          <p:cNvPr id="3" name="Date Placeholder 2"/>
          <p:cNvSpPr>
            <a:spLocks noGrp="1"/>
          </p:cNvSpPr>
          <p:nvPr>
            <p:ph type="dt" sz="quarter" idx="1"/>
          </p:nvPr>
        </p:nvSpPr>
        <p:spPr>
          <a:xfrm>
            <a:off x="4021294" y="0"/>
            <a:ext cx="3076363" cy="469900"/>
          </a:xfrm>
          <a:prstGeom prst="rect">
            <a:avLst/>
          </a:prstGeom>
        </p:spPr>
        <p:txBody>
          <a:bodyPr vert="horz" lIns="94265" tIns="47133" rIns="94265" bIns="47133" rtlCol="0"/>
          <a:lstStyle>
            <a:lvl1pPr algn="r">
              <a:defRPr sz="1200"/>
            </a:lvl1pPr>
          </a:lstStyle>
          <a:p>
            <a:fld id="{2514B9C6-09D4-4EC6-A2BE-29D3C730DDA4}" type="datetimeFigureOut">
              <a:rPr lang="en-US" smtClean="0"/>
              <a:t>3/10/2016</a:t>
            </a:fld>
            <a:endParaRPr lang="en-US"/>
          </a:p>
        </p:txBody>
      </p:sp>
      <p:sp>
        <p:nvSpPr>
          <p:cNvPr id="4" name="Footer Placeholder 3"/>
          <p:cNvSpPr>
            <a:spLocks noGrp="1"/>
          </p:cNvSpPr>
          <p:nvPr>
            <p:ph type="ftr" sz="quarter" idx="2"/>
          </p:nvPr>
        </p:nvSpPr>
        <p:spPr>
          <a:xfrm>
            <a:off x="0" y="8926469"/>
            <a:ext cx="3076363" cy="469900"/>
          </a:xfrm>
          <a:prstGeom prst="rect">
            <a:avLst/>
          </a:prstGeom>
        </p:spPr>
        <p:txBody>
          <a:bodyPr vert="horz" lIns="94265" tIns="47133" rIns="94265" bIns="47133" rtlCol="0" anchor="b"/>
          <a:lstStyle>
            <a:lvl1pPr algn="l">
              <a:defRPr sz="1200"/>
            </a:lvl1pPr>
          </a:lstStyle>
          <a:p>
            <a:endParaRPr lang="en-US"/>
          </a:p>
        </p:txBody>
      </p:sp>
      <p:sp>
        <p:nvSpPr>
          <p:cNvPr id="5" name="Slide Number Placeholder 4"/>
          <p:cNvSpPr>
            <a:spLocks noGrp="1"/>
          </p:cNvSpPr>
          <p:nvPr>
            <p:ph type="sldNum" sz="quarter" idx="3"/>
          </p:nvPr>
        </p:nvSpPr>
        <p:spPr>
          <a:xfrm>
            <a:off x="4021294" y="8926469"/>
            <a:ext cx="3076363" cy="469900"/>
          </a:xfrm>
          <a:prstGeom prst="rect">
            <a:avLst/>
          </a:prstGeom>
        </p:spPr>
        <p:txBody>
          <a:bodyPr vert="horz" lIns="94265" tIns="47133" rIns="94265" bIns="47133" rtlCol="0" anchor="b"/>
          <a:lstStyle>
            <a:lvl1pPr algn="r">
              <a:defRPr sz="1200"/>
            </a:lvl1pPr>
          </a:lstStyle>
          <a:p>
            <a:fld id="{368AC00D-CA8F-4804-99CF-A50DC7B60C3D}" type="slidenum">
              <a:rPr lang="en-US" smtClean="0"/>
              <a:t>‹#›</a:t>
            </a:fld>
            <a:endParaRPr lang="en-US"/>
          </a:p>
        </p:txBody>
      </p:sp>
    </p:spTree>
    <p:extLst>
      <p:ext uri="{BB962C8B-B14F-4D97-AF65-F5344CB8AC3E}">
        <p14:creationId xmlns:p14="http://schemas.microsoft.com/office/powerpoint/2010/main" val="2604035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900"/>
          </a:xfrm>
          <a:prstGeom prst="rect">
            <a:avLst/>
          </a:prstGeom>
        </p:spPr>
        <p:txBody>
          <a:bodyPr vert="horz" lIns="94265" tIns="47133" rIns="94265" bIns="47133" rtlCol="0"/>
          <a:lstStyle>
            <a:lvl1pPr algn="l">
              <a:defRPr sz="1200"/>
            </a:lvl1pPr>
          </a:lstStyle>
          <a:p>
            <a:endParaRPr lang="en-US"/>
          </a:p>
        </p:txBody>
      </p:sp>
      <p:sp>
        <p:nvSpPr>
          <p:cNvPr id="3" name="Date Placeholder 2"/>
          <p:cNvSpPr>
            <a:spLocks noGrp="1"/>
          </p:cNvSpPr>
          <p:nvPr>
            <p:ph type="dt" idx="1"/>
          </p:nvPr>
        </p:nvSpPr>
        <p:spPr>
          <a:xfrm>
            <a:off x="4021294" y="0"/>
            <a:ext cx="3076363" cy="469900"/>
          </a:xfrm>
          <a:prstGeom prst="rect">
            <a:avLst/>
          </a:prstGeom>
        </p:spPr>
        <p:txBody>
          <a:bodyPr vert="horz" lIns="94265" tIns="47133" rIns="94265" bIns="47133" rtlCol="0"/>
          <a:lstStyle>
            <a:lvl1pPr algn="r">
              <a:defRPr sz="1200"/>
            </a:lvl1pPr>
          </a:lstStyle>
          <a:p>
            <a:fld id="{7E937D5A-2FBD-443B-B715-A16CDE21EB18}" type="datetimeFigureOut">
              <a:rPr lang="en-US" smtClean="0"/>
              <a:t>3/10/2016</a:t>
            </a:fld>
            <a:endParaRPr lang="en-US"/>
          </a:p>
        </p:txBody>
      </p:sp>
      <p:sp>
        <p:nvSpPr>
          <p:cNvPr id="4" name="Slide Image Placeholder 3"/>
          <p:cNvSpPr>
            <a:spLocks noGrp="1" noRot="1" noChangeAspect="1"/>
          </p:cNvSpPr>
          <p:nvPr>
            <p:ph type="sldImg" idx="2"/>
          </p:nvPr>
        </p:nvSpPr>
        <p:spPr>
          <a:xfrm>
            <a:off x="1200150" y="704850"/>
            <a:ext cx="4699000" cy="3524250"/>
          </a:xfrm>
          <a:prstGeom prst="rect">
            <a:avLst/>
          </a:prstGeom>
          <a:noFill/>
          <a:ln w="12700">
            <a:solidFill>
              <a:prstClr val="black"/>
            </a:solidFill>
          </a:ln>
        </p:spPr>
        <p:txBody>
          <a:bodyPr vert="horz" lIns="94265" tIns="47133" rIns="94265" bIns="47133" rtlCol="0" anchor="ctr"/>
          <a:lstStyle/>
          <a:p>
            <a:endParaRPr lang="en-US"/>
          </a:p>
        </p:txBody>
      </p:sp>
      <p:sp>
        <p:nvSpPr>
          <p:cNvPr id="5" name="Notes Placeholder 4"/>
          <p:cNvSpPr>
            <a:spLocks noGrp="1"/>
          </p:cNvSpPr>
          <p:nvPr>
            <p:ph type="body" sz="quarter" idx="3"/>
          </p:nvPr>
        </p:nvSpPr>
        <p:spPr>
          <a:xfrm>
            <a:off x="709930" y="4464050"/>
            <a:ext cx="5679440" cy="4229100"/>
          </a:xfrm>
          <a:prstGeom prst="rect">
            <a:avLst/>
          </a:prstGeom>
        </p:spPr>
        <p:txBody>
          <a:bodyPr vert="horz" lIns="94265" tIns="47133" rIns="94265" bIns="4713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26469"/>
            <a:ext cx="3076363" cy="469900"/>
          </a:xfrm>
          <a:prstGeom prst="rect">
            <a:avLst/>
          </a:prstGeom>
        </p:spPr>
        <p:txBody>
          <a:bodyPr vert="horz" lIns="94265" tIns="47133" rIns="94265" bIns="47133" rtlCol="0" anchor="b"/>
          <a:lstStyle>
            <a:lvl1pPr algn="l">
              <a:defRPr sz="1200"/>
            </a:lvl1pPr>
          </a:lstStyle>
          <a:p>
            <a:endParaRPr lang="en-US"/>
          </a:p>
        </p:txBody>
      </p:sp>
      <p:sp>
        <p:nvSpPr>
          <p:cNvPr id="7" name="Slide Number Placeholder 6"/>
          <p:cNvSpPr>
            <a:spLocks noGrp="1"/>
          </p:cNvSpPr>
          <p:nvPr>
            <p:ph type="sldNum" sz="quarter" idx="5"/>
          </p:nvPr>
        </p:nvSpPr>
        <p:spPr>
          <a:xfrm>
            <a:off x="4021294" y="8926469"/>
            <a:ext cx="3076363" cy="469900"/>
          </a:xfrm>
          <a:prstGeom prst="rect">
            <a:avLst/>
          </a:prstGeom>
        </p:spPr>
        <p:txBody>
          <a:bodyPr vert="horz" lIns="94265" tIns="47133" rIns="94265" bIns="47133" rtlCol="0" anchor="b"/>
          <a:lstStyle>
            <a:lvl1pPr algn="r">
              <a:defRPr sz="1200"/>
            </a:lvl1pPr>
          </a:lstStyle>
          <a:p>
            <a:fld id="{4ED2A292-A458-4DE6-B08B-A425115CA4BD}" type="slidenum">
              <a:rPr lang="en-US" smtClean="0"/>
              <a:t>‹#›</a:t>
            </a:fld>
            <a:endParaRPr lang="en-US"/>
          </a:p>
        </p:txBody>
      </p:sp>
    </p:spTree>
    <p:extLst>
      <p:ext uri="{BB962C8B-B14F-4D97-AF65-F5344CB8AC3E}">
        <p14:creationId xmlns:p14="http://schemas.microsoft.com/office/powerpoint/2010/main" val="1267582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2</a:t>
            </a:fld>
            <a:endParaRPr lang="en-US" dirty="0"/>
          </a:p>
        </p:txBody>
      </p:sp>
    </p:spTree>
    <p:extLst>
      <p:ext uri="{BB962C8B-B14F-4D97-AF65-F5344CB8AC3E}">
        <p14:creationId xmlns:p14="http://schemas.microsoft.com/office/powerpoint/2010/main" val="97901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14</a:t>
            </a:fld>
            <a:endParaRPr lang="en-US" dirty="0"/>
          </a:p>
        </p:txBody>
      </p:sp>
    </p:spTree>
    <p:extLst>
      <p:ext uri="{BB962C8B-B14F-4D97-AF65-F5344CB8AC3E}">
        <p14:creationId xmlns:p14="http://schemas.microsoft.com/office/powerpoint/2010/main" val="115140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21</a:t>
            </a:fld>
            <a:endParaRPr lang="en-US" dirty="0"/>
          </a:p>
        </p:txBody>
      </p:sp>
    </p:spTree>
    <p:extLst>
      <p:ext uri="{BB962C8B-B14F-4D97-AF65-F5344CB8AC3E}">
        <p14:creationId xmlns:p14="http://schemas.microsoft.com/office/powerpoint/2010/main" val="326070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Input county statute</a:t>
            </a:r>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33</a:t>
            </a:fld>
            <a:endParaRPr lang="en-US" dirty="0"/>
          </a:p>
        </p:txBody>
      </p:sp>
    </p:spTree>
    <p:extLst>
      <p:ext uri="{BB962C8B-B14F-4D97-AF65-F5344CB8AC3E}">
        <p14:creationId xmlns:p14="http://schemas.microsoft.com/office/powerpoint/2010/main" val="415981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34</a:t>
            </a:fld>
            <a:endParaRPr lang="en-US" dirty="0"/>
          </a:p>
        </p:txBody>
      </p:sp>
    </p:spTree>
    <p:extLst>
      <p:ext uri="{BB962C8B-B14F-4D97-AF65-F5344CB8AC3E}">
        <p14:creationId xmlns:p14="http://schemas.microsoft.com/office/powerpoint/2010/main" val="145917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4</a:t>
            </a:fld>
            <a:endParaRPr lang="en-US" dirty="0"/>
          </a:p>
        </p:txBody>
      </p:sp>
    </p:spTree>
    <p:extLst>
      <p:ext uri="{BB962C8B-B14F-4D97-AF65-F5344CB8AC3E}">
        <p14:creationId xmlns:p14="http://schemas.microsoft.com/office/powerpoint/2010/main" val="1504315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5</a:t>
            </a:fld>
            <a:endParaRPr lang="en-US" dirty="0"/>
          </a:p>
        </p:txBody>
      </p:sp>
    </p:spTree>
    <p:extLst>
      <p:ext uri="{BB962C8B-B14F-4D97-AF65-F5344CB8AC3E}">
        <p14:creationId xmlns:p14="http://schemas.microsoft.com/office/powerpoint/2010/main" val="1099620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6</a:t>
            </a:fld>
            <a:endParaRPr lang="en-US" dirty="0"/>
          </a:p>
        </p:txBody>
      </p:sp>
    </p:spTree>
    <p:extLst>
      <p:ext uri="{BB962C8B-B14F-4D97-AF65-F5344CB8AC3E}">
        <p14:creationId xmlns:p14="http://schemas.microsoft.com/office/powerpoint/2010/main" val="216584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7</a:t>
            </a:fld>
            <a:endParaRPr lang="en-US" dirty="0"/>
          </a:p>
        </p:txBody>
      </p:sp>
    </p:spTree>
    <p:extLst>
      <p:ext uri="{BB962C8B-B14F-4D97-AF65-F5344CB8AC3E}">
        <p14:creationId xmlns:p14="http://schemas.microsoft.com/office/powerpoint/2010/main" val="326255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8</a:t>
            </a:fld>
            <a:endParaRPr lang="en-US" dirty="0"/>
          </a:p>
        </p:txBody>
      </p:sp>
    </p:spTree>
    <p:extLst>
      <p:ext uri="{BB962C8B-B14F-4D97-AF65-F5344CB8AC3E}">
        <p14:creationId xmlns:p14="http://schemas.microsoft.com/office/powerpoint/2010/main" val="2059762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9</a:t>
            </a:fld>
            <a:endParaRPr lang="en-US" dirty="0"/>
          </a:p>
        </p:txBody>
      </p:sp>
    </p:spTree>
    <p:extLst>
      <p:ext uri="{BB962C8B-B14F-4D97-AF65-F5344CB8AC3E}">
        <p14:creationId xmlns:p14="http://schemas.microsoft.com/office/powerpoint/2010/main" val="595279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10</a:t>
            </a:fld>
            <a:endParaRPr lang="en-US" dirty="0"/>
          </a:p>
        </p:txBody>
      </p:sp>
    </p:spTree>
    <p:extLst>
      <p:ext uri="{BB962C8B-B14F-4D97-AF65-F5344CB8AC3E}">
        <p14:creationId xmlns:p14="http://schemas.microsoft.com/office/powerpoint/2010/main" val="337119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D2A292-A458-4DE6-B08B-A425115CA4BD}" type="slidenum">
              <a:rPr lang="en-US" smtClean="0"/>
              <a:t>11</a:t>
            </a:fld>
            <a:endParaRPr lang="en-US" dirty="0"/>
          </a:p>
        </p:txBody>
      </p:sp>
    </p:spTree>
    <p:extLst>
      <p:ext uri="{BB962C8B-B14F-4D97-AF65-F5344CB8AC3E}">
        <p14:creationId xmlns:p14="http://schemas.microsoft.com/office/powerpoint/2010/main" val="742964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BFEB3D3-0FFF-411E-9B05-49162AEFA316}"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5D65-7C8F-4300-9B85-59BDBCE6DD5C}" type="slidenum">
              <a:rPr lang="en-US" smtClean="0"/>
              <a:t>‹#›</a:t>
            </a:fld>
            <a:endParaRPr lang="en-US"/>
          </a:p>
        </p:txBody>
      </p:sp>
    </p:spTree>
    <p:extLst>
      <p:ext uri="{BB962C8B-B14F-4D97-AF65-F5344CB8AC3E}">
        <p14:creationId xmlns:p14="http://schemas.microsoft.com/office/powerpoint/2010/main" val="1022673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FEB3D3-0FFF-411E-9B05-49162AEFA316}" type="datetimeFigureOut">
              <a:rPr lang="en-US" smtClean="0"/>
              <a:t>3/10/2016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6A5D65-7C8F-4300-9B85-59BDBCE6DD5C}" type="slidenum">
              <a:rPr lang="en-US" smtClean="0"/>
              <a:t>‹#›</a:t>
            </a:fld>
            <a:endParaRPr lang="en-US"/>
          </a:p>
        </p:txBody>
      </p:sp>
      <p:grpSp>
        <p:nvGrpSpPr>
          <p:cNvPr id="7" name="Group 6"/>
          <p:cNvGrpSpPr/>
          <p:nvPr userDrawn="1"/>
        </p:nvGrpSpPr>
        <p:grpSpPr>
          <a:xfrm>
            <a:off x="0" y="0"/>
            <a:ext cx="9144000" cy="6858000"/>
            <a:chOff x="0" y="0"/>
            <a:chExt cx="9144000" cy="6858000"/>
          </a:xfrm>
        </p:grpSpPr>
        <p:pic>
          <p:nvPicPr>
            <p:cNvPr id="8" name="Picture 6" descr="PPT_temp_B.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9" name="Group 8"/>
            <p:cNvGrpSpPr/>
            <p:nvPr userDrawn="1"/>
          </p:nvGrpSpPr>
          <p:grpSpPr>
            <a:xfrm>
              <a:off x="6858000" y="5791200"/>
              <a:ext cx="2057400" cy="914400"/>
              <a:chOff x="6705600" y="5638800"/>
              <a:chExt cx="2057400" cy="914400"/>
            </a:xfrm>
          </p:grpSpPr>
          <p:sp>
            <p:nvSpPr>
              <p:cNvPr id="10" name="Rectangle 9"/>
              <p:cNvSpPr/>
              <p:nvPr userDrawn="1"/>
            </p:nvSpPr>
            <p:spPr>
              <a:xfrm>
                <a:off x="6705600" y="56388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5638800"/>
                <a:ext cx="989696" cy="868680"/>
              </a:xfrm>
              <a:prstGeom prst="rect">
                <a:avLst/>
              </a:prstGeom>
            </p:spPr>
          </p:pic>
        </p:grpSp>
      </p:grpSp>
    </p:spTree>
    <p:extLst>
      <p:ext uri="{BB962C8B-B14F-4D97-AF65-F5344CB8AC3E}">
        <p14:creationId xmlns:p14="http://schemas.microsoft.com/office/powerpoint/2010/main" val="7585189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a:t>
            </a:r>
            <a:r>
              <a:rPr lang="en-US" dirty="0" err="1" smtClean="0"/>
              <a:t>toedit</a:t>
            </a:r>
            <a:r>
              <a:rPr lang="en-US" dirty="0" smtClean="0"/>
              <a: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a:t>
            </a:r>
            <a:r>
              <a:rPr lang="en-US" dirty="0" err="1" smtClean="0"/>
              <a:t>levelFifth</a:t>
            </a:r>
            <a:r>
              <a:rPr lang="en-US" dirty="0" smtClean="0"/>
              <a:t> level</a:t>
            </a:r>
            <a:endParaRPr lang="en-US" dirty="0"/>
          </a:p>
        </p:txBody>
      </p:sp>
      <p:sp>
        <p:nvSpPr>
          <p:cNvPr id="5" name="Date Placeholder 4"/>
          <p:cNvSpPr>
            <a:spLocks noGrp="1"/>
          </p:cNvSpPr>
          <p:nvPr>
            <p:ph type="dt" sz="half" idx="10"/>
          </p:nvPr>
        </p:nvSpPr>
        <p:spPr/>
        <p:txBody>
          <a:bodyPr/>
          <a:lstStyle/>
          <a:p>
            <a:fld id="{4BFEB3D3-0FFF-411E-9B05-49162AEFA316}" type="datetimeFigureOut">
              <a:rPr lang="en-US" smtClean="0"/>
              <a:t>3/10/2016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6A5D65-7C8F-4300-9B85-59BDBCE6DD5C}" type="slidenum">
              <a:rPr lang="en-US" smtClean="0"/>
              <a:t>‹#›</a:t>
            </a:fld>
            <a:endParaRPr lang="en-US"/>
          </a:p>
        </p:txBody>
      </p:sp>
      <p:grpSp>
        <p:nvGrpSpPr>
          <p:cNvPr id="19" name="Group 18"/>
          <p:cNvGrpSpPr/>
          <p:nvPr userDrawn="1"/>
        </p:nvGrpSpPr>
        <p:grpSpPr>
          <a:xfrm>
            <a:off x="0" y="0"/>
            <a:ext cx="9144000" cy="6858000"/>
            <a:chOff x="0" y="0"/>
            <a:chExt cx="9144000" cy="6858000"/>
          </a:xfrm>
        </p:grpSpPr>
        <p:pic>
          <p:nvPicPr>
            <p:cNvPr id="20" name="Picture 6" descr="PPT_temp_B.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grpSp>
          <p:nvGrpSpPr>
            <p:cNvPr id="21" name="Group 20"/>
            <p:cNvGrpSpPr/>
            <p:nvPr userDrawn="1"/>
          </p:nvGrpSpPr>
          <p:grpSpPr>
            <a:xfrm>
              <a:off x="6858000" y="5791200"/>
              <a:ext cx="2057400" cy="914400"/>
              <a:chOff x="6705600" y="5638800"/>
              <a:chExt cx="2057400" cy="914400"/>
            </a:xfrm>
          </p:grpSpPr>
          <p:sp>
            <p:nvSpPr>
              <p:cNvPr id="22" name="Rectangle 21"/>
              <p:cNvSpPr/>
              <p:nvPr userDrawn="1"/>
            </p:nvSpPr>
            <p:spPr>
              <a:xfrm>
                <a:off x="6705600" y="5638800"/>
                <a:ext cx="2057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96200" y="5638800"/>
                <a:ext cx="989696" cy="868680"/>
              </a:xfrm>
              <a:prstGeom prst="rect">
                <a:avLst/>
              </a:prstGeom>
            </p:spPr>
          </p:pic>
        </p:grpSp>
      </p:grpSp>
    </p:spTree>
    <p:extLst>
      <p:ext uri="{BB962C8B-B14F-4D97-AF65-F5344CB8AC3E}">
        <p14:creationId xmlns:p14="http://schemas.microsoft.com/office/powerpoint/2010/main" val="2845278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4A8DE4-4703-42E9-8135-12625749EA4E}" type="datetimeFigureOut">
              <a:rPr lang="en-US" smtClean="0"/>
              <a:t>3/10/2016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BE0327-6F46-4F6A-8EB7-0146C5F6B65D}" type="slidenum">
              <a:rPr lang="en-US" smtClean="0"/>
              <a:t>‹#›</a:t>
            </a:fld>
            <a:endParaRPr lang="en-US" dirty="0"/>
          </a:p>
        </p:txBody>
      </p:sp>
    </p:spTree>
    <p:extLst>
      <p:ext uri="{BB962C8B-B14F-4D97-AF65-F5344CB8AC3E}">
        <p14:creationId xmlns:p14="http://schemas.microsoft.com/office/powerpoint/2010/main" val="262408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FEB3D3-0FFF-411E-9B05-49162AEFA316}" type="datetimeFigureOut">
              <a:rPr lang="en-US" smtClean="0"/>
              <a:t>3/10/2016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A5D65-7C8F-4300-9B85-59BDBCE6DD5C}" type="slidenum">
              <a:rPr lang="en-US" smtClean="0"/>
              <a:t>‹#›</a:t>
            </a:fld>
            <a:endParaRPr lang="en-US"/>
          </a:p>
        </p:txBody>
      </p:sp>
      <p:pic>
        <p:nvPicPr>
          <p:cNvPr id="9"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userDrawn="1"/>
        </p:nvSpPr>
        <p:spPr>
          <a:xfrm>
            <a:off x="6705600" y="5791200"/>
            <a:ext cx="22098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696200" y="5657850"/>
            <a:ext cx="989696" cy="868680"/>
          </a:xfrm>
          <a:prstGeom prst="rect">
            <a:avLst/>
          </a:prstGeom>
        </p:spPr>
      </p:pic>
    </p:spTree>
    <p:extLst>
      <p:ext uri="{BB962C8B-B14F-4D97-AF65-F5344CB8AC3E}">
        <p14:creationId xmlns:p14="http://schemas.microsoft.com/office/powerpoint/2010/main" val="169111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ross@flhousing.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3"/>
          <p:cNvSpPr txBox="1">
            <a:spLocks noChangeArrowheads="1"/>
          </p:cNvSpPr>
          <p:nvPr/>
        </p:nvSpPr>
        <p:spPr bwMode="auto">
          <a:xfrm>
            <a:off x="1371600" y="651972"/>
            <a:ext cx="6019800" cy="491062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2100" baseline="0">
                <a:solidFill>
                  <a:srgbClr val="1854A6"/>
                </a:solidFill>
                <a:latin typeface="Garamond"/>
                <a:ea typeface="+mn-ea"/>
                <a:cs typeface="Garamond"/>
              </a:defRPr>
            </a:lvl1pPr>
            <a:lvl2pPr marL="457200" indent="0" algn="ctr" rtl="0" eaLnBrk="0" fontAlgn="base" hangingPunct="0">
              <a:spcBef>
                <a:spcPct val="20000"/>
              </a:spcBef>
              <a:spcAft>
                <a:spcPct val="0"/>
              </a:spcAft>
              <a:buNone/>
              <a:defRPr sz="2800">
                <a:solidFill>
                  <a:schemeClr val="tx1"/>
                </a:solidFill>
                <a:latin typeface="+mn-lt"/>
                <a:ea typeface="+mn-ea"/>
              </a:defRPr>
            </a:lvl2pPr>
            <a:lvl3pPr marL="914400" indent="0" algn="ctr" rtl="0" eaLnBrk="0" fontAlgn="base" hangingPunct="0">
              <a:spcBef>
                <a:spcPct val="20000"/>
              </a:spcBef>
              <a:spcAft>
                <a:spcPct val="0"/>
              </a:spcAft>
              <a:buNone/>
              <a:defRPr sz="2400">
                <a:solidFill>
                  <a:schemeClr val="tx1"/>
                </a:solidFill>
                <a:latin typeface="+mn-lt"/>
                <a:ea typeface="+mn-ea"/>
              </a:defRPr>
            </a:lvl3pPr>
            <a:lvl4pPr marL="1371600" indent="0" algn="ctr" rtl="0" eaLnBrk="0" fontAlgn="base" hangingPunct="0">
              <a:spcBef>
                <a:spcPct val="20000"/>
              </a:spcBef>
              <a:spcAft>
                <a:spcPct val="0"/>
              </a:spcAft>
              <a:buNone/>
              <a:defRPr sz="2000">
                <a:solidFill>
                  <a:schemeClr val="tx1"/>
                </a:solidFill>
                <a:latin typeface="+mn-lt"/>
                <a:ea typeface="+mn-ea"/>
              </a:defRPr>
            </a:lvl4pPr>
            <a:lvl5pPr marL="1828800" indent="0" algn="ctr" rtl="0" eaLnBrk="0" fontAlgn="base" hangingPunct="0">
              <a:spcBef>
                <a:spcPct val="20000"/>
              </a:spcBef>
              <a:spcAft>
                <a:spcPct val="0"/>
              </a:spcAft>
              <a:buNone/>
              <a:defRPr sz="2000">
                <a:solidFill>
                  <a:schemeClr val="tx1"/>
                </a:solidFill>
                <a:latin typeface="+mn-lt"/>
                <a:ea typeface="+mn-ea"/>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r>
              <a:rPr lang="en-US" sz="3600" b="1" kern="0" dirty="0" smtClean="0">
                <a:solidFill>
                  <a:srgbClr val="7030A0"/>
                </a:solidFill>
                <a:latin typeface="Garamond" pitchFamily="-112" charset="0"/>
                <a:ea typeface="Garamond" pitchFamily="-112" charset="0"/>
                <a:cs typeface="Garamond" pitchFamily="-112" charset="0"/>
              </a:rPr>
              <a:t>Florida Framework for Affordable Housing</a:t>
            </a:r>
          </a:p>
          <a:p>
            <a:pPr eaLnBrk="1" hangingPunct="1"/>
            <a:endParaRPr lang="en-US" sz="2400" b="1" kern="0" dirty="0" smtClean="0">
              <a:solidFill>
                <a:srgbClr val="002060"/>
              </a:solidFill>
              <a:latin typeface="Garamond" pitchFamily="-112" charset="0"/>
              <a:ea typeface="Garamond" pitchFamily="-112" charset="0"/>
              <a:cs typeface="Garamond" pitchFamily="-112" charset="0"/>
            </a:endParaRPr>
          </a:p>
          <a:p>
            <a:pPr eaLnBrk="1" hangingPunct="1"/>
            <a:r>
              <a:rPr lang="en-US" sz="2400" b="1" kern="0" dirty="0" smtClean="0">
                <a:solidFill>
                  <a:srgbClr val="002060"/>
                </a:solidFill>
                <a:latin typeface="Garamond" pitchFamily="-112" charset="0"/>
                <a:ea typeface="Garamond" pitchFamily="-112" charset="0"/>
                <a:cs typeface="Garamond" pitchFamily="-112" charset="0"/>
              </a:rPr>
              <a:t>Prepared </a:t>
            </a:r>
            <a:r>
              <a:rPr lang="en-US" sz="2400" b="1" kern="0" dirty="0">
                <a:solidFill>
                  <a:srgbClr val="002060"/>
                </a:solidFill>
                <a:latin typeface="Garamond" pitchFamily="-112" charset="0"/>
                <a:ea typeface="Garamond" pitchFamily="-112" charset="0"/>
                <a:cs typeface="Garamond" pitchFamily="-112" charset="0"/>
              </a:rPr>
              <a:t>by Jaimie Ross</a:t>
            </a:r>
            <a:br>
              <a:rPr lang="en-US" sz="2400" b="1" kern="0" dirty="0">
                <a:solidFill>
                  <a:srgbClr val="002060"/>
                </a:solidFill>
                <a:latin typeface="Garamond" pitchFamily="-112" charset="0"/>
                <a:ea typeface="Garamond" pitchFamily="-112" charset="0"/>
                <a:cs typeface="Garamond" pitchFamily="-112" charset="0"/>
              </a:rPr>
            </a:br>
            <a:r>
              <a:rPr lang="en-US" sz="1800" b="1" i="1" kern="0" dirty="0">
                <a:solidFill>
                  <a:srgbClr val="002060"/>
                </a:solidFill>
                <a:latin typeface="Garamond" pitchFamily="-112" charset="0"/>
                <a:ea typeface="Garamond" pitchFamily="-112" charset="0"/>
                <a:cs typeface="Garamond" pitchFamily="-112" charset="0"/>
              </a:rPr>
              <a:t>President/CEO, Florida Housing </a:t>
            </a:r>
            <a:r>
              <a:rPr lang="en-US" sz="1800" b="1" i="1" kern="0" dirty="0" smtClean="0">
                <a:solidFill>
                  <a:srgbClr val="002060"/>
                </a:solidFill>
                <a:latin typeface="Garamond" pitchFamily="-112" charset="0"/>
                <a:ea typeface="Garamond" pitchFamily="-112" charset="0"/>
                <a:cs typeface="Garamond" pitchFamily="-112" charset="0"/>
              </a:rPr>
              <a:t>Coalition</a:t>
            </a:r>
          </a:p>
          <a:p>
            <a:pPr eaLnBrk="1" hangingPunct="1"/>
            <a:r>
              <a:rPr lang="en-US" sz="1800" b="1" i="1" kern="0" dirty="0" smtClean="0">
                <a:solidFill>
                  <a:srgbClr val="002060"/>
                </a:solidFill>
                <a:latin typeface="Garamond" pitchFamily="-112" charset="0"/>
                <a:ea typeface="Garamond" pitchFamily="-112" charset="0"/>
                <a:cs typeface="Garamond" pitchFamily="-112" charset="0"/>
              </a:rPr>
              <a:t>for</a:t>
            </a:r>
            <a:r>
              <a:rPr lang="en-US" sz="2400" b="1" i="1" kern="0" dirty="0">
                <a:solidFill>
                  <a:prstClr val="black"/>
                </a:solidFill>
                <a:latin typeface="Garamond" pitchFamily="-112" charset="0"/>
                <a:ea typeface="Garamond" pitchFamily="-112" charset="0"/>
                <a:cs typeface="Garamond" pitchFamily="-112" charset="0"/>
              </a:rPr>
              <a:t/>
            </a:r>
            <a:br>
              <a:rPr lang="en-US" sz="2400" b="1" i="1" kern="0" dirty="0">
                <a:solidFill>
                  <a:prstClr val="black"/>
                </a:solidFill>
                <a:latin typeface="Garamond" pitchFamily="-112" charset="0"/>
                <a:ea typeface="Garamond" pitchFamily="-112" charset="0"/>
                <a:cs typeface="Garamond" pitchFamily="-112" charset="0"/>
              </a:rPr>
            </a:br>
            <a:r>
              <a:rPr lang="en-US" sz="2400" b="1" kern="0" dirty="0" smtClean="0">
                <a:solidFill>
                  <a:srgbClr val="7030A0"/>
                </a:solidFill>
                <a:latin typeface="Garamond" pitchFamily="-112" charset="0"/>
                <a:ea typeface="Garamond" pitchFamily="-112" charset="0"/>
                <a:cs typeface="Garamond" pitchFamily="-112" charset="0"/>
              </a:rPr>
              <a:t>FLORIDA REGIONAL COUNCILS ASSOCIATION EXECUTIVE DIRECTORS ADVISORY COMMITTEE </a:t>
            </a:r>
          </a:p>
          <a:p>
            <a:pPr eaLnBrk="1" hangingPunct="1"/>
            <a:r>
              <a:rPr lang="en-US" sz="2200" b="1" kern="0" dirty="0" smtClean="0">
                <a:solidFill>
                  <a:srgbClr val="002060"/>
                </a:solidFill>
                <a:latin typeface="Garamond" pitchFamily="-112" charset="0"/>
                <a:ea typeface="Garamond" pitchFamily="-112" charset="0"/>
                <a:cs typeface="Garamond" pitchFamily="-112" charset="0"/>
              </a:rPr>
              <a:t/>
            </a:r>
            <a:br>
              <a:rPr lang="en-US" sz="2200" b="1" kern="0" dirty="0" smtClean="0">
                <a:solidFill>
                  <a:srgbClr val="002060"/>
                </a:solidFill>
                <a:latin typeface="Garamond" pitchFamily="-112" charset="0"/>
                <a:ea typeface="Garamond" pitchFamily="-112" charset="0"/>
                <a:cs typeface="Garamond" pitchFamily="-112" charset="0"/>
              </a:rPr>
            </a:br>
            <a:r>
              <a:rPr lang="en-US" sz="2200" b="1" kern="0" dirty="0" smtClean="0">
                <a:solidFill>
                  <a:srgbClr val="002060"/>
                </a:solidFill>
                <a:latin typeface="Garamond" pitchFamily="-112" charset="0"/>
                <a:ea typeface="Garamond" pitchFamily="-112" charset="0"/>
                <a:cs typeface="Garamond" pitchFamily="-112" charset="0"/>
              </a:rPr>
              <a:t>March 11, 2016</a:t>
            </a:r>
          </a:p>
        </p:txBody>
      </p:sp>
      <p:pic>
        <p:nvPicPr>
          <p:cNvPr id="1026" name="Picture 2" descr="Logo of Alachua County, Flor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0" y="2610853"/>
            <a:ext cx="1524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509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Garamond" panose="02020404030301010803" pitchFamily="18" charset="0"/>
              </a:rPr>
              <a:t>Triplex architecturally similar to single-family homes on the street</a:t>
            </a:r>
            <a:endParaRPr lang="en-US" b="1" dirty="0">
              <a:solidFill>
                <a:srgbClr val="002060"/>
              </a:solidFill>
              <a:latin typeface="Garamond" panose="02020404030301010803"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b="19141"/>
          <a:stretch/>
        </p:blipFill>
        <p:spPr>
          <a:xfrm>
            <a:off x="1600200" y="1676400"/>
            <a:ext cx="5710910" cy="4617779"/>
          </a:xfrm>
          <a:prstGeom prst="rect">
            <a:avLst/>
          </a:prstGeom>
          <a:ln>
            <a:noFill/>
          </a:ln>
          <a:effectLst>
            <a:softEdge rad="0"/>
          </a:effectLst>
        </p:spPr>
      </p:pic>
    </p:spTree>
    <p:extLst>
      <p:ext uri="{BB962C8B-B14F-4D97-AF65-F5344CB8AC3E}">
        <p14:creationId xmlns:p14="http://schemas.microsoft.com/office/powerpoint/2010/main" val="1890491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aramond" panose="02020404030301010803" pitchFamily="18" charset="0"/>
              </a:rPr>
              <a:t>Accessory Dwelling Units</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228600" y="1402853"/>
            <a:ext cx="8686800" cy="5181600"/>
          </a:xfrm>
        </p:spPr>
        <p:txBody>
          <a:bodyPr>
            <a:normAutofit fontScale="92500" lnSpcReduction="20000"/>
          </a:bodyPr>
          <a:lstStyle/>
          <a:p>
            <a:r>
              <a:rPr lang="en-US" b="1" dirty="0" smtClean="0"/>
              <a:t>Florida </a:t>
            </a:r>
            <a:r>
              <a:rPr lang="en-US" b="1" dirty="0"/>
              <a:t>State Statute </a:t>
            </a:r>
            <a:r>
              <a:rPr lang="en-US" b="1" dirty="0" smtClean="0"/>
              <a:t>163.31771- </a:t>
            </a:r>
          </a:p>
          <a:p>
            <a:pPr marL="0" indent="0">
              <a:buNone/>
            </a:pPr>
            <a:r>
              <a:rPr lang="en-US" dirty="0"/>
              <a:t> (1) </a:t>
            </a:r>
            <a:r>
              <a:rPr lang="en-US" dirty="0" smtClean="0"/>
              <a:t>…. </a:t>
            </a:r>
            <a:r>
              <a:rPr lang="en-US" dirty="0"/>
              <a:t>This shortage of affordable rentals constitutes a threat to the health, safety, and welfare of the residents of the state</a:t>
            </a:r>
            <a:r>
              <a:rPr lang="en-US" dirty="0" smtClean="0"/>
              <a:t>.</a:t>
            </a:r>
          </a:p>
          <a:p>
            <a:pPr marL="0" indent="0">
              <a:buNone/>
            </a:pPr>
            <a:endParaRPr lang="en-US" dirty="0" smtClean="0"/>
          </a:p>
          <a:p>
            <a:pPr marL="0" indent="0" algn="ctr">
              <a:buNone/>
            </a:pPr>
            <a:r>
              <a:rPr lang="en-US" b="1" dirty="0" smtClean="0">
                <a:solidFill>
                  <a:schemeClr val="accent4">
                    <a:lumMod val="75000"/>
                  </a:schemeClr>
                </a:solidFill>
              </a:rPr>
              <a:t>Therefore</a:t>
            </a:r>
            <a:r>
              <a:rPr lang="en-US" b="1" dirty="0">
                <a:solidFill>
                  <a:schemeClr val="accent4">
                    <a:lumMod val="75000"/>
                  </a:schemeClr>
                </a:solidFill>
              </a:rPr>
              <a:t>, the Legislature finds that it serves an important public purpose to encourage the permitting of accessory dwelling units in single-family residential areas in order to increase the availability of affordable rentals for extremely-low-income, very-low-income, low-income, or moderate-income persons.</a:t>
            </a:r>
          </a:p>
          <a:p>
            <a:pPr marL="0" indent="0">
              <a:buNone/>
            </a:pPr>
            <a:endParaRPr lang="en-US" b="1" dirty="0"/>
          </a:p>
        </p:txBody>
      </p:sp>
    </p:spTree>
    <p:extLst>
      <p:ext uri="{BB962C8B-B14F-4D97-AF65-F5344CB8AC3E}">
        <p14:creationId xmlns:p14="http://schemas.microsoft.com/office/powerpoint/2010/main" val="235890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aramond" panose="02020404030301010803" pitchFamily="18" charset="0"/>
              </a:rPr>
              <a:t>Accessory Dwelling Units</a:t>
            </a:r>
            <a:endParaRPr lang="en-US" b="1" dirty="0">
              <a:solidFill>
                <a:schemeClr val="tx2">
                  <a:lumMod val="75000"/>
                </a:schemeClr>
              </a:solidFill>
              <a:latin typeface="Garamond" panose="02020404030301010803" pitchFamily="18" charset="0"/>
            </a:endParaRP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3333" b="2222"/>
          <a:stretch/>
        </p:blipFill>
        <p:spPr>
          <a:xfrm>
            <a:off x="1981581" y="1219200"/>
            <a:ext cx="5180838" cy="5322299"/>
          </a:xfrm>
          <a:prstGeom prst="rect">
            <a:avLst/>
          </a:prstGeom>
          <a:ln>
            <a:noFill/>
          </a:ln>
          <a:effectLst>
            <a:softEdge rad="112500"/>
          </a:effectLst>
        </p:spPr>
      </p:pic>
    </p:spTree>
    <p:extLst>
      <p:ext uri="{BB962C8B-B14F-4D97-AF65-F5344CB8AC3E}">
        <p14:creationId xmlns:p14="http://schemas.microsoft.com/office/powerpoint/2010/main" val="39281253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latin typeface="Garamond" panose="02020404030301010803" pitchFamily="18" charset="0"/>
              </a:rPr>
              <a:t> Land Use Planning that Promotes Affordable Housing</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752600"/>
            <a:ext cx="8229600" cy="4525963"/>
          </a:xfrm>
        </p:spPr>
        <p:txBody>
          <a:bodyPr>
            <a:normAutofit/>
          </a:bodyPr>
          <a:lstStyle/>
          <a:p>
            <a:pPr lvl="0"/>
            <a:r>
              <a:rPr lang="en-US" dirty="0"/>
              <a:t>Mixed Use and Mixed Income Housing close to employment and services (encouraged by state </a:t>
            </a:r>
            <a:r>
              <a:rPr lang="en-US" dirty="0" smtClean="0"/>
              <a:t>statute </a:t>
            </a:r>
            <a:r>
              <a:rPr lang="en-US" b="1" dirty="0" smtClean="0"/>
              <a:t>163.3177(6)</a:t>
            </a:r>
            <a:r>
              <a:rPr lang="en-US" dirty="0" smtClean="0"/>
              <a:t> (f))</a:t>
            </a:r>
            <a:endParaRPr lang="en-US" dirty="0"/>
          </a:p>
          <a:p>
            <a:pPr lvl="0"/>
            <a:r>
              <a:rPr lang="en-US" dirty="0"/>
              <a:t>Allowing accessory dwelling units in all residential zones (encouraged by state </a:t>
            </a:r>
            <a:r>
              <a:rPr lang="en-US" dirty="0" smtClean="0"/>
              <a:t>statute </a:t>
            </a:r>
            <a:r>
              <a:rPr lang="en-US" b="1" dirty="0" smtClean="0"/>
              <a:t>163.31771</a:t>
            </a:r>
            <a:r>
              <a:rPr lang="en-US" b="1" dirty="0"/>
              <a:t> </a:t>
            </a:r>
            <a:endParaRPr lang="en-US" dirty="0"/>
          </a:p>
          <a:p>
            <a:pPr lvl="0"/>
            <a:r>
              <a:rPr lang="en-US" dirty="0" smtClean="0"/>
              <a:t>Inclusionary </a:t>
            </a:r>
            <a:r>
              <a:rPr lang="en-US" dirty="0"/>
              <a:t>housing policies (specifically permitted by Florida </a:t>
            </a:r>
            <a:r>
              <a:rPr lang="en-US" dirty="0" smtClean="0"/>
              <a:t>Statute 125. 01055)</a:t>
            </a:r>
            <a:endParaRPr lang="en-US" dirty="0"/>
          </a:p>
          <a:p>
            <a:endParaRPr lang="en-US" dirty="0"/>
          </a:p>
        </p:txBody>
      </p:sp>
    </p:spTree>
    <p:extLst>
      <p:ext uri="{BB962C8B-B14F-4D97-AF65-F5344CB8AC3E}">
        <p14:creationId xmlns:p14="http://schemas.microsoft.com/office/powerpoint/2010/main" val="2632777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Garamond" panose="02020404030301010803" pitchFamily="18" charset="0"/>
              </a:rPr>
              <a:t>Supported in State Statute – Inclusionary Zoning</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p:txBody>
          <a:bodyPr/>
          <a:lstStyle/>
          <a:p>
            <a:r>
              <a:rPr lang="en-US" b="1" dirty="0"/>
              <a:t>Section </a:t>
            </a:r>
            <a:r>
              <a:rPr lang="en-US" b="1" dirty="0" smtClean="0"/>
              <a:t>125.01055 (166.0415) </a:t>
            </a:r>
            <a:r>
              <a:rPr lang="en-US" b="1" dirty="0"/>
              <a:t>Affordable </a:t>
            </a:r>
            <a:r>
              <a:rPr lang="en-US" b="1" dirty="0" smtClean="0"/>
              <a:t>Housing</a:t>
            </a:r>
            <a:r>
              <a:rPr lang="en-US" b="1" dirty="0"/>
              <a:t>.–</a:t>
            </a:r>
            <a:r>
              <a:rPr lang="en-US" dirty="0"/>
              <a:t>Notwithstanding any other provision of law, a </a:t>
            </a:r>
            <a:r>
              <a:rPr lang="en-US" dirty="0" smtClean="0"/>
              <a:t>county (municipality) </a:t>
            </a:r>
            <a:r>
              <a:rPr lang="en-US" dirty="0"/>
              <a:t>may adopt and maintain in effect any law, ordinance, rule, or other measure that is adopted for the purpose of increasing the supply of affordable housing using land use mechanisms such as inclusionary housing ordinances.</a:t>
            </a:r>
          </a:p>
          <a:p>
            <a:endParaRPr lang="en-US" dirty="0"/>
          </a:p>
        </p:txBody>
      </p:sp>
    </p:spTree>
    <p:extLst>
      <p:ext uri="{BB962C8B-B14F-4D97-AF65-F5344CB8AC3E}">
        <p14:creationId xmlns:p14="http://schemas.microsoft.com/office/powerpoint/2010/main" val="634917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latin typeface="Garamond" panose="02020404030301010803" pitchFamily="18" charset="0"/>
              </a:rPr>
              <a:t>Role of Local Government</a:t>
            </a:r>
            <a:endParaRPr lang="en-US" b="1" dirty="0">
              <a:solidFill>
                <a:schemeClr val="tx2"/>
              </a:solidFill>
              <a:latin typeface="Garamond" panose="02020404030301010803" pitchFamily="18" charset="0"/>
            </a:endParaRPr>
          </a:p>
        </p:txBody>
      </p:sp>
      <p:sp>
        <p:nvSpPr>
          <p:cNvPr id="3" name="Content Placeholder 2"/>
          <p:cNvSpPr>
            <a:spLocks noGrp="1"/>
          </p:cNvSpPr>
          <p:nvPr>
            <p:ph idx="1"/>
          </p:nvPr>
        </p:nvSpPr>
        <p:spPr/>
        <p:txBody>
          <a:bodyPr/>
          <a:lstStyle/>
          <a:p>
            <a:r>
              <a:rPr lang="en-US" dirty="0">
                <a:latin typeface="Garamond" pitchFamily="18" charset="0"/>
              </a:rPr>
              <a:t>To promote public health, safety, and welfare</a:t>
            </a:r>
          </a:p>
          <a:p>
            <a:r>
              <a:rPr lang="en-US" dirty="0">
                <a:latin typeface="Garamond" pitchFamily="18" charset="0"/>
              </a:rPr>
              <a:t>To be a good steward of the land for current and future generations</a:t>
            </a:r>
          </a:p>
          <a:p>
            <a:r>
              <a:rPr lang="en-US" dirty="0">
                <a:latin typeface="Garamond" pitchFamily="18" charset="0"/>
              </a:rPr>
              <a:t>To balance private property rights with public interests</a:t>
            </a:r>
          </a:p>
          <a:p>
            <a:endParaRPr lang="en-US" dirty="0"/>
          </a:p>
        </p:txBody>
      </p:sp>
    </p:spTree>
    <p:extLst>
      <p:ext uri="{BB962C8B-B14F-4D97-AF65-F5344CB8AC3E}">
        <p14:creationId xmlns:p14="http://schemas.microsoft.com/office/powerpoint/2010/main" val="4008219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Garamond" panose="02020404030301010803" pitchFamily="18" charset="0"/>
              </a:rPr>
              <a:t>Inclusionary Housing</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p:txBody>
          <a:bodyPr>
            <a:normAutofit fontScale="92500"/>
          </a:bodyPr>
          <a:lstStyle/>
          <a:p>
            <a:r>
              <a:rPr lang="en-US" dirty="0" smtClean="0"/>
              <a:t>A local land use regulation (planning tool) that requires the market rate housing developer to include a percentage of affordable housing within the market rate development</a:t>
            </a:r>
          </a:p>
          <a:p>
            <a:r>
              <a:rPr lang="en-US" dirty="0" smtClean="0"/>
              <a:t>Typically, to get units into the very low income range, public subsidy is also needed- good example of where planning department and housing department (finance)can work together</a:t>
            </a:r>
          </a:p>
          <a:p>
            <a:pPr marL="0" indent="0">
              <a:buNone/>
            </a:pPr>
            <a:r>
              <a:rPr lang="en-US" dirty="0" smtClean="0"/>
              <a:t>  </a:t>
            </a:r>
            <a:endParaRPr lang="en-US" dirty="0"/>
          </a:p>
        </p:txBody>
      </p:sp>
    </p:spTree>
    <p:extLst>
      <p:ext uri="{BB962C8B-B14F-4D97-AF65-F5344CB8AC3E}">
        <p14:creationId xmlns:p14="http://schemas.microsoft.com/office/powerpoint/2010/main" val="39793509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New Urbanism </a:t>
            </a:r>
            <a:endParaRPr lang="en-US" dirty="0"/>
          </a:p>
        </p:txBody>
      </p:sp>
      <p:sp>
        <p:nvSpPr>
          <p:cNvPr id="3" name="Content Placeholder 2"/>
          <p:cNvSpPr>
            <a:spLocks noGrp="1"/>
          </p:cNvSpPr>
          <p:nvPr>
            <p:ph idx="1"/>
          </p:nvPr>
        </p:nvSpPr>
        <p:spPr/>
        <p:txBody>
          <a:bodyPr/>
          <a:lstStyle/>
          <a:p>
            <a:r>
              <a:rPr lang="en-US" dirty="0">
                <a:latin typeface="Garamond" pitchFamily="18" charset="0"/>
              </a:rPr>
              <a:t>Yet, with the exception of HOPE VI redevelopments, virtually none of the more than 55 new urbanism developments in Florida provide affordable units</a:t>
            </a:r>
          </a:p>
          <a:p>
            <a:r>
              <a:rPr lang="en-US" dirty="0">
                <a:latin typeface="Garamond" pitchFamily="18" charset="0"/>
              </a:rPr>
              <a:t>Florida is the “poster child” for the need to require that New Urbanism communities include long term or permanent affordable housing</a:t>
            </a:r>
          </a:p>
          <a:p>
            <a:endParaRPr lang="en-US" dirty="0"/>
          </a:p>
        </p:txBody>
      </p:sp>
    </p:spTree>
    <p:extLst>
      <p:ext uri="{BB962C8B-B14F-4D97-AF65-F5344CB8AC3E}">
        <p14:creationId xmlns:p14="http://schemas.microsoft.com/office/powerpoint/2010/main" val="2086818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2084"/>
            <a:ext cx="8229600" cy="1905000"/>
          </a:xfrm>
        </p:spPr>
        <p:txBody>
          <a:bodyPr>
            <a:normAutofit fontScale="90000"/>
          </a:bodyPr>
          <a:lstStyle/>
          <a:p>
            <a:pPr fontAlgn="base">
              <a:spcAft>
                <a:spcPct val="0"/>
              </a:spcAft>
            </a:pPr>
            <a:r>
              <a:rPr lang="en-US" dirty="0">
                <a:latin typeface="Garamond" pitchFamily="18" charset="0"/>
              </a:rPr>
              <a:t/>
            </a:r>
            <a:br>
              <a:rPr lang="en-US" dirty="0">
                <a:latin typeface="Garamond" pitchFamily="18" charset="0"/>
              </a:rPr>
            </a:br>
            <a:r>
              <a:rPr lang="en-US" dirty="0">
                <a:latin typeface="Garamond" pitchFamily="18" charset="0"/>
              </a:rPr>
              <a:t>Seaside, Florida </a:t>
            </a:r>
            <a:br>
              <a:rPr lang="en-US" dirty="0">
                <a:latin typeface="Garamond" pitchFamily="18" charset="0"/>
              </a:rPr>
            </a:br>
            <a:r>
              <a:rPr lang="en-US" dirty="0">
                <a:latin typeface="Garamond" pitchFamily="18" charset="0"/>
              </a:rPr>
              <a:t>The “employee cottages”- would become homes for millionaires</a:t>
            </a:r>
            <a:br>
              <a:rPr lang="en-US" dirty="0">
                <a:latin typeface="Garamond" pitchFamily="18" charset="0"/>
              </a:rPr>
            </a:br>
            <a:endParaRPr lang="en-US"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57400" y="2743200"/>
            <a:ext cx="5080000" cy="34163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85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3" name="Rectangle 5"/>
          <p:cNvSpPr>
            <a:spLocks noChangeArrowheads="1"/>
          </p:cNvSpPr>
          <p:nvPr/>
        </p:nvSpPr>
        <p:spPr bwMode="auto">
          <a:xfrm>
            <a:off x="1524000" y="609600"/>
            <a:ext cx="638347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4400" dirty="0">
                <a:latin typeface="Garamond" pitchFamily="18" charset="0"/>
              </a:rPr>
              <a:t>City Place, West Palm Beach</a:t>
            </a:r>
          </a:p>
        </p:txBody>
      </p:sp>
      <p:pic>
        <p:nvPicPr>
          <p:cNvPr id="4" name="Picture 3" descr="CityPlace Towe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a:xfrm>
            <a:off x="364375" y="1772174"/>
            <a:ext cx="2988425" cy="4114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ityPlace Architectur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33800" y="1810274"/>
            <a:ext cx="5200055" cy="40386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410029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tx2"/>
                </a:solidFill>
                <a:latin typeface="Garamond" panose="02020404030301010803" pitchFamily="18" charset="0"/>
              </a:rPr>
              <a:t>State Law</a:t>
            </a:r>
            <a:endParaRPr lang="en-US" b="1" dirty="0">
              <a:solidFill>
                <a:schemeClr val="tx2"/>
              </a:solidFill>
              <a:latin typeface="Garamond" panose="02020404030301010803" pitchFamily="18" charset="0"/>
            </a:endParaRPr>
          </a:p>
        </p:txBody>
      </p:sp>
      <p:sp>
        <p:nvSpPr>
          <p:cNvPr id="3" name="Content Placeholder 2"/>
          <p:cNvSpPr>
            <a:spLocks noGrp="1"/>
          </p:cNvSpPr>
          <p:nvPr>
            <p:ph idx="1"/>
          </p:nvPr>
        </p:nvSpPr>
        <p:spPr/>
        <p:txBody>
          <a:bodyPr/>
          <a:lstStyle/>
          <a:p>
            <a:r>
              <a:rPr lang="en-US" dirty="0"/>
              <a:t>Every jurisdiction in Florida has the obligation to provide for housing its entire current and anticipated population, including the most vulnerable, such as those with special needs and </a:t>
            </a:r>
            <a:r>
              <a:rPr lang="en-US" dirty="0" smtClean="0"/>
              <a:t>farmworkers.</a:t>
            </a:r>
            <a:br>
              <a:rPr lang="en-US" dirty="0" smtClean="0"/>
            </a:br>
            <a:endParaRPr lang="en-US" dirty="0"/>
          </a:p>
          <a:p>
            <a:pPr marL="0" indent="0">
              <a:buNone/>
            </a:pPr>
            <a:r>
              <a:rPr lang="en-US" b="1" dirty="0"/>
              <a:t> </a:t>
            </a:r>
            <a:r>
              <a:rPr lang="en-US" b="1" dirty="0" smtClean="0"/>
              <a:t>   Chapter </a:t>
            </a:r>
            <a:r>
              <a:rPr lang="en-US" b="1" dirty="0"/>
              <a:t>163.3177 </a:t>
            </a:r>
            <a:r>
              <a:rPr lang="en-US" b="1" dirty="0" smtClean="0"/>
              <a:t>(6)(f</a:t>
            </a:r>
            <a:r>
              <a:rPr lang="en-US" b="1" dirty="0"/>
              <a:t>)</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018846"/>
            <a:ext cx="2323531" cy="2083433"/>
          </a:xfrm>
          <a:prstGeom prst="rect">
            <a:avLst/>
          </a:prstGeom>
        </p:spPr>
      </p:pic>
    </p:spTree>
    <p:extLst>
      <p:ext uri="{BB962C8B-B14F-4D97-AF65-F5344CB8AC3E}">
        <p14:creationId xmlns:p14="http://schemas.microsoft.com/office/powerpoint/2010/main" val="3136028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4675" name="Picture 3" descr="photo17"/>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508"/>
          <a:stretch/>
        </p:blipFill>
        <p:spPr>
          <a:xfrm>
            <a:off x="685800" y="2027872"/>
            <a:ext cx="4191000" cy="31055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4676" name="Picture 4" descr="photo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34000" y="1445560"/>
            <a:ext cx="3048000" cy="395416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4678" name="Text Box 6"/>
          <p:cNvSpPr txBox="1">
            <a:spLocks noChangeArrowheads="1"/>
          </p:cNvSpPr>
          <p:nvPr/>
        </p:nvSpPr>
        <p:spPr bwMode="auto">
          <a:xfrm>
            <a:off x="1752600" y="275272"/>
            <a:ext cx="5562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4400" dirty="0">
                <a:latin typeface="Garamond" pitchFamily="18" charset="0"/>
              </a:rPr>
              <a:t>Baldwin Park, </a:t>
            </a:r>
            <a:r>
              <a:rPr lang="en-US" sz="4400" dirty="0" smtClean="0">
                <a:latin typeface="Garamond" pitchFamily="18" charset="0"/>
              </a:rPr>
              <a:t>Orlando </a:t>
            </a:r>
            <a:r>
              <a:rPr lang="en-US" sz="4000" b="1" dirty="0" smtClean="0">
                <a:latin typeface="Garamond" pitchFamily="18" charset="0"/>
              </a:rPr>
              <a:t/>
            </a:r>
            <a:br>
              <a:rPr lang="en-US" sz="4000" b="1" dirty="0" smtClean="0">
                <a:latin typeface="Garamond" pitchFamily="18" charset="0"/>
              </a:rPr>
            </a:br>
            <a:r>
              <a:rPr lang="en-US" sz="2000" dirty="0" smtClean="0">
                <a:latin typeface="Garamond" pitchFamily="18" charset="0"/>
              </a:rPr>
              <a:t>(former Navy Base)</a:t>
            </a:r>
          </a:p>
        </p:txBody>
      </p:sp>
      <p:sp>
        <p:nvSpPr>
          <p:cNvPr id="2" name="TextBox 1"/>
          <p:cNvSpPr txBox="1"/>
          <p:nvPr/>
        </p:nvSpPr>
        <p:spPr>
          <a:xfrm>
            <a:off x="0" y="5399722"/>
            <a:ext cx="7848600" cy="1477328"/>
          </a:xfrm>
          <a:prstGeom prst="rect">
            <a:avLst/>
          </a:prstGeom>
          <a:noFill/>
        </p:spPr>
        <p:txBody>
          <a:bodyPr wrap="square" rtlCol="0">
            <a:spAutoFit/>
          </a:bodyPr>
          <a:lstStyle/>
          <a:p>
            <a:pPr algn="ctr" fontAlgn="base">
              <a:spcBef>
                <a:spcPct val="0"/>
              </a:spcBef>
              <a:spcAft>
                <a:spcPct val="0"/>
              </a:spcAft>
            </a:pPr>
            <a:r>
              <a:rPr lang="en-US" sz="2400" dirty="0">
                <a:latin typeface="Garamond" pitchFamily="18" charset="0"/>
              </a:rPr>
              <a:t>When there is no inclusionary requirement, we find </a:t>
            </a:r>
            <a:r>
              <a:rPr lang="en-US" sz="2400" dirty="0" smtClean="0">
                <a:latin typeface="Garamond" pitchFamily="18" charset="0"/>
              </a:rPr>
              <a:t/>
            </a:r>
            <a:br>
              <a:rPr lang="en-US" sz="2400" dirty="0" smtClean="0">
                <a:latin typeface="Garamond" pitchFamily="18" charset="0"/>
              </a:rPr>
            </a:br>
            <a:r>
              <a:rPr lang="en-US" sz="2400" dirty="0" smtClean="0">
                <a:latin typeface="Garamond" pitchFamily="18" charset="0"/>
              </a:rPr>
              <a:t>that new </a:t>
            </a:r>
            <a:r>
              <a:rPr lang="en-US" sz="2400" dirty="0">
                <a:latin typeface="Garamond" pitchFamily="18" charset="0"/>
              </a:rPr>
              <a:t>urbanism developments typically fail to include </a:t>
            </a:r>
            <a:r>
              <a:rPr lang="en-US" sz="2400" dirty="0" smtClean="0">
                <a:latin typeface="Garamond" pitchFamily="18" charset="0"/>
              </a:rPr>
              <a:t/>
            </a:r>
            <a:br>
              <a:rPr lang="en-US" sz="2400" dirty="0" smtClean="0">
                <a:latin typeface="Garamond" pitchFamily="18" charset="0"/>
              </a:rPr>
            </a:br>
            <a:r>
              <a:rPr lang="en-US" sz="2400" dirty="0" smtClean="0">
                <a:latin typeface="Garamond" pitchFamily="18" charset="0"/>
              </a:rPr>
              <a:t>homes for low </a:t>
            </a:r>
            <a:r>
              <a:rPr lang="en-US" sz="2400" dirty="0">
                <a:latin typeface="Garamond" pitchFamily="18" charset="0"/>
              </a:rPr>
              <a:t>income populations.  </a:t>
            </a:r>
            <a:endParaRPr lang="en-US" sz="2400" b="1" dirty="0">
              <a:latin typeface="Garamond" pitchFamily="18" charset="0"/>
            </a:endParaRPr>
          </a:p>
          <a:p>
            <a:endParaRPr lang="en-US" dirty="0"/>
          </a:p>
        </p:txBody>
      </p:sp>
    </p:spTree>
    <p:extLst>
      <p:ext uri="{BB962C8B-B14F-4D97-AF65-F5344CB8AC3E}">
        <p14:creationId xmlns:p14="http://schemas.microsoft.com/office/powerpoint/2010/main" val="393671691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latin typeface="Garamond" panose="02020404030301010803" pitchFamily="18" charset="0"/>
              </a:rPr>
              <a:t>Inclusionary Housing-flexibility</a:t>
            </a:r>
            <a:endParaRPr lang="en-US" b="1" dirty="0">
              <a:solidFill>
                <a:srgbClr val="002060"/>
              </a:solidFill>
              <a:latin typeface="Garamond" panose="02020404030301010803" pitchFamily="18" charset="0"/>
            </a:endParaRPr>
          </a:p>
        </p:txBody>
      </p:sp>
      <p:pic>
        <p:nvPicPr>
          <p:cNvPr id="6" name="Picture 5"/>
          <p:cNvPicPr>
            <a:picLocks noChangeAspect="1"/>
          </p:cNvPicPr>
          <p:nvPr/>
        </p:nvPicPr>
        <p:blipFill>
          <a:blip r:embed="rId3"/>
          <a:stretch>
            <a:fillRect/>
          </a:stretch>
        </p:blipFill>
        <p:spPr>
          <a:xfrm>
            <a:off x="897270" y="1417638"/>
            <a:ext cx="6951330" cy="4760896"/>
          </a:xfrm>
          <a:prstGeom prst="rect">
            <a:avLst/>
          </a:prstGeom>
        </p:spPr>
      </p:pic>
    </p:spTree>
    <p:extLst>
      <p:ext uri="{BB962C8B-B14F-4D97-AF65-F5344CB8AC3E}">
        <p14:creationId xmlns:p14="http://schemas.microsoft.com/office/powerpoint/2010/main" val="1629409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2060"/>
                </a:solidFill>
                <a:latin typeface="Garamond" panose="02020404030301010803" pitchFamily="18" charset="0"/>
              </a:rPr>
              <a:t>Inclusionary Housing Best Practices</a:t>
            </a:r>
            <a:endParaRPr lang="en-US" b="1" dirty="0">
              <a:solidFill>
                <a:srgbClr val="002060"/>
              </a:solidFill>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t>Needs to have long term or perpetual affordability</a:t>
            </a:r>
          </a:p>
          <a:p>
            <a:r>
              <a:rPr lang="en-US" dirty="0" smtClean="0"/>
              <a:t>Should create as little burden on market rate developer as possible- local government should provide income compliance assistance</a:t>
            </a:r>
          </a:p>
          <a:p>
            <a:r>
              <a:rPr lang="en-US" dirty="0" smtClean="0"/>
              <a:t>Use a CLT to provide pipeline of homebuyers or renters as well as to provide stewardship</a:t>
            </a:r>
            <a:endParaRPr lang="en-US" dirty="0"/>
          </a:p>
        </p:txBody>
      </p:sp>
    </p:spTree>
    <p:extLst>
      <p:ext uri="{BB962C8B-B14F-4D97-AF65-F5344CB8AC3E}">
        <p14:creationId xmlns:p14="http://schemas.microsoft.com/office/powerpoint/2010/main" val="33035208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tx2"/>
                </a:solidFill>
                <a:latin typeface="Garamond" panose="02020404030301010803" pitchFamily="18" charset="0"/>
              </a:rPr>
              <a:t>Community Land Trusts</a:t>
            </a:r>
            <a:endParaRPr lang="en-US" sz="4000" b="1" dirty="0">
              <a:solidFill>
                <a:schemeClr val="tx2"/>
              </a:solidFill>
              <a:latin typeface="Garamond" panose="02020404030301010803" pitchFamily="18" charset="0"/>
            </a:endParaRPr>
          </a:p>
        </p:txBody>
      </p:sp>
      <p:sp>
        <p:nvSpPr>
          <p:cNvPr id="3" name="Content Placeholder 2"/>
          <p:cNvSpPr>
            <a:spLocks noGrp="1"/>
          </p:cNvSpPr>
          <p:nvPr>
            <p:ph idx="1"/>
          </p:nvPr>
        </p:nvSpPr>
        <p:spPr/>
        <p:txBody>
          <a:bodyPr/>
          <a:lstStyle/>
          <a:p>
            <a:r>
              <a:rPr lang="en-US" dirty="0" smtClean="0"/>
              <a:t>Separates the land from the building</a:t>
            </a:r>
          </a:p>
          <a:p>
            <a:r>
              <a:rPr lang="en-US" dirty="0" smtClean="0"/>
              <a:t>Mission based nonprofit retains ownership of the land </a:t>
            </a:r>
          </a:p>
          <a:p>
            <a:r>
              <a:rPr lang="en-US" dirty="0" smtClean="0"/>
              <a:t>99 year ground lease to homeowner with right to repurchase; can also be used for rental</a:t>
            </a:r>
          </a:p>
          <a:p>
            <a:r>
              <a:rPr lang="en-US" dirty="0" smtClean="0"/>
              <a:t>Retains affordable housing and the public subsidy in perpetuity</a:t>
            </a:r>
            <a:endParaRPr lang="en-US" dirty="0"/>
          </a:p>
        </p:txBody>
      </p:sp>
    </p:spTree>
    <p:extLst>
      <p:ext uri="{BB962C8B-B14F-4D97-AF65-F5344CB8AC3E}">
        <p14:creationId xmlns:p14="http://schemas.microsoft.com/office/powerpoint/2010/main" val="2589707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Micro Housing/Tiny Homes </a:t>
            </a:r>
            <a:br>
              <a:rPr lang="en-US" b="1" dirty="0" smtClean="0">
                <a:solidFill>
                  <a:schemeClr val="tx2"/>
                </a:solidFill>
              </a:rPr>
            </a:br>
            <a:r>
              <a:rPr lang="en-US" b="1" dirty="0" smtClean="0">
                <a:solidFill>
                  <a:schemeClr val="tx2"/>
                </a:solidFill>
              </a:rPr>
              <a:t> Pocket Neighborhood Zoning</a:t>
            </a:r>
            <a:endParaRPr lang="en-US" b="1" dirty="0">
              <a:solidFill>
                <a:schemeClr val="tx2"/>
              </a:solidFill>
            </a:endParaRPr>
          </a:p>
        </p:txBody>
      </p:sp>
      <p:pic>
        <p:nvPicPr>
          <p:cNvPr id="2050" name="Picture 2" descr="http://atl2.ooo/wp-content/uploads/2014/05/pocket-neighbourhoo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62940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067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olidFill>
              </a:rPr>
              <a:t>Pocket Neighborhood Accommodate Tiny Homes and Co-housing</a:t>
            </a:r>
            <a:endParaRPr lang="en-US" b="1" dirty="0">
              <a:solidFill>
                <a:schemeClr val="tx2"/>
              </a:solidFill>
            </a:endParaRPr>
          </a:p>
        </p:txBody>
      </p:sp>
      <p:pic>
        <p:nvPicPr>
          <p:cNvPr id="3074" name="Picture 2" descr="http://rosschapin.com/wp/wp-content/gallery/blog/PN-clusters-in-Coho.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8725" y="1853406"/>
            <a:ext cx="66865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447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2060"/>
                </a:solidFill>
                <a:latin typeface="Garamond" panose="02020404030301010803" pitchFamily="18" charset="0"/>
              </a:rPr>
              <a:t>Linkage Fee Ordinances</a:t>
            </a:r>
            <a:endParaRPr lang="en-US" dirty="0"/>
          </a:p>
        </p:txBody>
      </p:sp>
      <p:sp>
        <p:nvSpPr>
          <p:cNvPr id="3" name="Content Placeholder 2"/>
          <p:cNvSpPr>
            <a:spLocks noGrp="1"/>
          </p:cNvSpPr>
          <p:nvPr>
            <p:ph idx="1"/>
          </p:nvPr>
        </p:nvSpPr>
        <p:spPr/>
        <p:txBody>
          <a:bodyPr/>
          <a:lstStyle/>
          <a:p>
            <a:r>
              <a:rPr lang="en-US" dirty="0" smtClean="0"/>
              <a:t>Complementary to an Inclusionary ordinance</a:t>
            </a:r>
          </a:p>
          <a:p>
            <a:r>
              <a:rPr lang="en-US" dirty="0" smtClean="0"/>
              <a:t>Collects $ from commercial development to be placed in housing trust fund for others to use to produce/preserve affordable housing</a:t>
            </a:r>
          </a:p>
          <a:p>
            <a:r>
              <a:rPr lang="en-US" dirty="0" smtClean="0"/>
              <a:t>Ordinance needs to address who pays, how much, and what the funds will be used for</a:t>
            </a:r>
          </a:p>
          <a:p>
            <a:r>
              <a:rPr lang="en-US" dirty="0" smtClean="0"/>
              <a:t>Akin to an impact fee (ideal to have nexus study)</a:t>
            </a:r>
            <a:endParaRPr lang="en-US" dirty="0"/>
          </a:p>
        </p:txBody>
      </p:sp>
    </p:spTree>
    <p:extLst>
      <p:ext uri="{BB962C8B-B14F-4D97-AF65-F5344CB8AC3E}">
        <p14:creationId xmlns:p14="http://schemas.microsoft.com/office/powerpoint/2010/main" val="3483733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95" y="152400"/>
            <a:ext cx="9144000" cy="1325562"/>
          </a:xfrm>
        </p:spPr>
        <p:txBody>
          <a:bodyPr>
            <a:normAutofit/>
          </a:bodyPr>
          <a:lstStyle/>
          <a:p>
            <a:r>
              <a:rPr lang="en-US" b="1" dirty="0" smtClean="0">
                <a:solidFill>
                  <a:schemeClr val="tx2">
                    <a:lumMod val="75000"/>
                  </a:schemeClr>
                </a:solidFill>
                <a:latin typeface="Garamond" panose="02020404030301010803" pitchFamily="18" charset="0"/>
              </a:rPr>
              <a:t>Financing &amp; Affordability </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295400"/>
            <a:ext cx="8229600" cy="4906963"/>
          </a:xfrm>
        </p:spPr>
        <p:txBody>
          <a:bodyPr>
            <a:normAutofit fontScale="92500" lnSpcReduction="10000"/>
          </a:bodyPr>
          <a:lstStyle/>
          <a:p>
            <a:pPr lvl="0"/>
            <a:r>
              <a:rPr lang="en-US" dirty="0" smtClean="0"/>
              <a:t>Subsidy </a:t>
            </a:r>
            <a:r>
              <a:rPr lang="en-US" dirty="0"/>
              <a:t>to the developer </a:t>
            </a:r>
            <a:r>
              <a:rPr lang="en-US" dirty="0" smtClean="0"/>
              <a:t>for </a:t>
            </a:r>
            <a:r>
              <a:rPr lang="en-US" dirty="0"/>
              <a:t>construction or rehabilitation of housing which will </a:t>
            </a:r>
            <a:r>
              <a:rPr lang="en-US" dirty="0" smtClean="0"/>
              <a:t>be </a:t>
            </a:r>
            <a:r>
              <a:rPr lang="en-US" dirty="0"/>
              <a:t>sold at an affordable price or rented at an affordable rent</a:t>
            </a:r>
          </a:p>
          <a:p>
            <a:pPr lvl="0"/>
            <a:r>
              <a:rPr lang="en-US" dirty="0" smtClean="0"/>
              <a:t>The </a:t>
            </a:r>
            <a:r>
              <a:rPr lang="en-US" dirty="0"/>
              <a:t>private sector builds and manages affordable housing</a:t>
            </a:r>
          </a:p>
          <a:p>
            <a:pPr lvl="0"/>
            <a:r>
              <a:rPr lang="en-US" dirty="0"/>
              <a:t>Subsidy agreements require long term affordability and compliance monitoring for rental</a:t>
            </a:r>
          </a:p>
          <a:p>
            <a:pPr lvl="0"/>
            <a:r>
              <a:rPr lang="en-US" dirty="0"/>
              <a:t>For affordable homeownership, typically recapture </a:t>
            </a:r>
            <a:r>
              <a:rPr lang="en-US" dirty="0" smtClean="0"/>
              <a:t>agreements, some moving toward permanent affordability</a:t>
            </a:r>
            <a:endParaRPr lang="en-US" dirty="0"/>
          </a:p>
          <a:p>
            <a:endParaRPr lang="en-US" dirty="0"/>
          </a:p>
        </p:txBody>
      </p:sp>
    </p:spTree>
    <p:extLst>
      <p:ext uri="{BB962C8B-B14F-4D97-AF65-F5344CB8AC3E}">
        <p14:creationId xmlns:p14="http://schemas.microsoft.com/office/powerpoint/2010/main" val="29322785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chemeClr val="tx2">
                    <a:lumMod val="75000"/>
                  </a:schemeClr>
                </a:solidFill>
                <a:latin typeface="Garamond" panose="02020404030301010803" pitchFamily="18" charset="0"/>
              </a:rPr>
              <a:t>Low Income Housing Tax Credits </a:t>
            </a:r>
            <a:br>
              <a:rPr lang="en-US" b="1" dirty="0" smtClean="0">
                <a:solidFill>
                  <a:schemeClr val="tx2">
                    <a:lumMod val="75000"/>
                  </a:schemeClr>
                </a:solidFill>
                <a:latin typeface="Garamond" panose="02020404030301010803" pitchFamily="18" charset="0"/>
              </a:rPr>
            </a:br>
            <a:r>
              <a:rPr lang="en-US" b="1" dirty="0" smtClean="0">
                <a:solidFill>
                  <a:schemeClr val="tx2">
                    <a:lumMod val="75000"/>
                  </a:schemeClr>
                </a:solidFill>
                <a:latin typeface="Garamond" panose="02020404030301010803" pitchFamily="18" charset="0"/>
              </a:rPr>
              <a:t>(LIHTC)</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752600"/>
            <a:ext cx="8229600" cy="4525963"/>
          </a:xfrm>
        </p:spPr>
        <p:txBody>
          <a:bodyPr>
            <a:normAutofit lnSpcReduction="10000"/>
          </a:bodyPr>
          <a:lstStyle/>
          <a:p>
            <a:r>
              <a:rPr lang="en-US" dirty="0"/>
              <a:t>Most important financing for affordable housing apartments- Program of US Treasury</a:t>
            </a:r>
          </a:p>
          <a:p>
            <a:r>
              <a:rPr lang="en-US" dirty="0"/>
              <a:t>Housing </a:t>
            </a:r>
            <a:r>
              <a:rPr lang="en-US" dirty="0" smtClean="0"/>
              <a:t>Credits (</a:t>
            </a:r>
            <a:r>
              <a:rPr lang="en-US" dirty="0" smtClean="0">
                <a:solidFill>
                  <a:srgbClr val="7030A0"/>
                </a:solidFill>
              </a:rPr>
              <a:t>HC</a:t>
            </a:r>
            <a:r>
              <a:rPr lang="en-US" dirty="0" smtClean="0"/>
              <a:t>) </a:t>
            </a:r>
            <a:r>
              <a:rPr lang="en-US" dirty="0"/>
              <a:t>administered by Florida Housing Finance Corporation (FHFC) </a:t>
            </a:r>
          </a:p>
          <a:p>
            <a:r>
              <a:rPr lang="en-US" dirty="0"/>
              <a:t>Competitive applications</a:t>
            </a:r>
          </a:p>
          <a:p>
            <a:r>
              <a:rPr lang="en-US" dirty="0"/>
              <a:t>Developers come to local government for contributions </a:t>
            </a:r>
          </a:p>
          <a:p>
            <a:r>
              <a:rPr lang="en-US" dirty="0"/>
              <a:t>Apartments are monitored and affordable long term</a:t>
            </a:r>
          </a:p>
          <a:p>
            <a:endParaRPr lang="en-US" dirty="0"/>
          </a:p>
        </p:txBody>
      </p:sp>
    </p:spTree>
    <p:extLst>
      <p:ext uri="{BB962C8B-B14F-4D97-AF65-F5344CB8AC3E}">
        <p14:creationId xmlns:p14="http://schemas.microsoft.com/office/powerpoint/2010/main" val="3388713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b="1" dirty="0" smtClean="0">
                <a:solidFill>
                  <a:schemeClr val="tx2">
                    <a:lumMod val="75000"/>
                  </a:schemeClr>
                </a:solidFill>
                <a:latin typeface="Garamond" panose="02020404030301010803" pitchFamily="18" charset="0"/>
              </a:rPr>
              <a:t>Florida’s Dedicated Revenue Source</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a:t>Housing Element Requirement was viewed as “unfunded mandate”</a:t>
            </a:r>
          </a:p>
          <a:p>
            <a:r>
              <a:rPr lang="en-US" dirty="0"/>
              <a:t>Florida adopted the William E. </a:t>
            </a:r>
            <a:r>
              <a:rPr lang="en-US" dirty="0">
                <a:solidFill>
                  <a:srgbClr val="7030A0"/>
                </a:solidFill>
              </a:rPr>
              <a:t>Sadowski</a:t>
            </a:r>
            <a:r>
              <a:rPr lang="en-US" dirty="0"/>
              <a:t> Affordable Housing Act in </a:t>
            </a:r>
            <a:r>
              <a:rPr lang="en-US" dirty="0" smtClean="0"/>
              <a:t>1992.</a:t>
            </a:r>
            <a:endParaRPr lang="en-US" dirty="0"/>
          </a:p>
          <a:p>
            <a:r>
              <a:rPr lang="en-US" dirty="0"/>
              <a:t>Increased the documentary stamp tax and dedicated to state and local housing trust </a:t>
            </a:r>
            <a:r>
              <a:rPr lang="en-US" dirty="0" smtClean="0"/>
              <a:t>funds.</a:t>
            </a:r>
            <a:endParaRPr lang="en-US" dirty="0"/>
          </a:p>
          <a:p>
            <a:r>
              <a:rPr lang="en-US" dirty="0"/>
              <a:t>Approximately 70% goes to LGTF: </a:t>
            </a:r>
            <a:r>
              <a:rPr lang="en-US" dirty="0">
                <a:solidFill>
                  <a:srgbClr val="7030A0"/>
                </a:solidFill>
              </a:rPr>
              <a:t>SHIP- </a:t>
            </a:r>
            <a:r>
              <a:rPr lang="en-US" dirty="0"/>
              <a:t>distributed on population based </a:t>
            </a:r>
            <a:r>
              <a:rPr lang="en-US" dirty="0" smtClean="0"/>
              <a:t>formula.</a:t>
            </a:r>
            <a:endParaRPr lang="en-US" dirty="0"/>
          </a:p>
          <a:p>
            <a:r>
              <a:rPr lang="en-US" dirty="0"/>
              <a:t>Approximately 30% goes to SHTF: </a:t>
            </a:r>
            <a:r>
              <a:rPr lang="en-US" dirty="0">
                <a:solidFill>
                  <a:srgbClr val="7030A0"/>
                </a:solidFill>
              </a:rPr>
              <a:t>SAIL</a:t>
            </a:r>
            <a:r>
              <a:rPr lang="en-US" dirty="0"/>
              <a:t> (State Apartment Incentive Loan program) and other </a:t>
            </a:r>
            <a:r>
              <a:rPr lang="en-US" dirty="0" smtClean="0"/>
              <a:t>programs.</a:t>
            </a:r>
            <a:endParaRPr lang="en-US" dirty="0"/>
          </a:p>
          <a:p>
            <a:endParaRPr lang="en-US" dirty="0"/>
          </a:p>
        </p:txBody>
      </p:sp>
    </p:spTree>
    <p:extLst>
      <p:ext uri="{BB962C8B-B14F-4D97-AF65-F5344CB8AC3E}">
        <p14:creationId xmlns:p14="http://schemas.microsoft.com/office/powerpoint/2010/main" val="2539349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chemeClr val="tx2">
                    <a:lumMod val="75000"/>
                  </a:schemeClr>
                </a:solidFill>
                <a:latin typeface="Garamond" panose="02020404030301010803" pitchFamily="18" charset="0"/>
              </a:rPr>
              <a:t>The Housing Element of the Comprehensive Plan </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676400"/>
            <a:ext cx="8229600" cy="4525963"/>
          </a:xfrm>
        </p:spPr>
        <p:txBody>
          <a:bodyPr>
            <a:normAutofit/>
          </a:bodyPr>
          <a:lstStyle/>
          <a:p>
            <a:r>
              <a:rPr lang="en-US" sz="2500" dirty="0"/>
              <a:t>The Housing Element requirement does not mean that local governments have to build all this housing themselves</a:t>
            </a:r>
            <a:r>
              <a:rPr lang="en-US" sz="2500" dirty="0" smtClean="0"/>
              <a:t>….</a:t>
            </a:r>
          </a:p>
          <a:p>
            <a:pPr marL="0" indent="0">
              <a:buNone/>
            </a:pPr>
            <a:endParaRPr lang="en-US" sz="2500" dirty="0"/>
          </a:p>
          <a:p>
            <a:r>
              <a:rPr lang="en-US" sz="2500" dirty="0"/>
              <a:t>It does mean that local government should use its police powers </a:t>
            </a:r>
            <a:r>
              <a:rPr lang="en-US" sz="2500" i="1" dirty="0"/>
              <a:t>(to carry out laws for the health and safety of its residents), </a:t>
            </a:r>
            <a:r>
              <a:rPr lang="en-US" sz="2500" dirty="0"/>
              <a:t>its land use authority, and its compliance with the spirit and intent of fair housing and affordable housing laws </a:t>
            </a:r>
            <a:r>
              <a:rPr lang="en-US" sz="2500" b="1" dirty="0">
                <a:solidFill>
                  <a:srgbClr val="7030A0"/>
                </a:solidFill>
              </a:rPr>
              <a:t>to create an environment in which affordable housing will be provided by the private </a:t>
            </a:r>
            <a:r>
              <a:rPr lang="en-US" sz="2500" b="1" dirty="0" smtClean="0">
                <a:solidFill>
                  <a:srgbClr val="7030A0"/>
                </a:solidFill>
              </a:rPr>
              <a:t>sector.</a:t>
            </a:r>
            <a:endParaRPr lang="en-US" sz="2500" dirty="0">
              <a:solidFill>
                <a:srgbClr val="7030A0"/>
              </a:solidFill>
            </a:endParaRPr>
          </a:p>
          <a:p>
            <a:endParaRPr lang="en-US" dirty="0"/>
          </a:p>
        </p:txBody>
      </p:sp>
    </p:spTree>
    <p:extLst>
      <p:ext uri="{BB962C8B-B14F-4D97-AF65-F5344CB8AC3E}">
        <p14:creationId xmlns:p14="http://schemas.microsoft.com/office/powerpoint/2010/main" val="221516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10864"/>
            <a:ext cx="8229600" cy="1143000"/>
          </a:xfrm>
        </p:spPr>
        <p:txBody>
          <a:bodyPr/>
          <a:lstStyle/>
          <a:p>
            <a:r>
              <a:rPr lang="en-US" dirty="0" smtClean="0"/>
              <a:t>Sadowski  Coalition</a:t>
            </a:r>
            <a:endParaRPr lang="en-US" dirty="0"/>
          </a:p>
        </p:txBody>
      </p:sp>
      <p:sp>
        <p:nvSpPr>
          <p:cNvPr id="3" name="Content Placeholder 2"/>
          <p:cNvSpPr>
            <a:spLocks noGrp="1"/>
          </p:cNvSpPr>
          <p:nvPr>
            <p:ph idx="1"/>
          </p:nvPr>
        </p:nvSpPr>
        <p:spPr>
          <a:xfrm>
            <a:off x="533400" y="1447800"/>
            <a:ext cx="8229600" cy="4525963"/>
          </a:xfrm>
        </p:spPr>
        <p:txBody>
          <a:bodyPr/>
          <a:lstStyle/>
          <a:p>
            <a:r>
              <a:rPr lang="en-US" dirty="0" smtClean="0"/>
              <a:t>30 Statewide Organizations from business sector to faith based organizations</a:t>
            </a:r>
          </a:p>
          <a:p>
            <a:r>
              <a:rPr lang="en-US" dirty="0" smtClean="0"/>
              <a:t>One Message- Use all the housing trust fund monies for Florida’s housing programs</a:t>
            </a:r>
          </a:p>
          <a:p>
            <a:r>
              <a:rPr lang="en-US" dirty="0" smtClean="0"/>
              <a:t>SHIP is 70% of the housing trust fund money- 65% must be used for homeownership activities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648200"/>
            <a:ext cx="1853184" cy="182270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79590"/>
            <a:ext cx="1828800" cy="1148517"/>
          </a:xfrm>
          <a:prstGeom prst="rect">
            <a:avLst/>
          </a:prstGeom>
        </p:spPr>
      </p:pic>
    </p:spTree>
    <p:extLst>
      <p:ext uri="{BB962C8B-B14F-4D97-AF65-F5344CB8AC3E}">
        <p14:creationId xmlns:p14="http://schemas.microsoft.com/office/powerpoint/2010/main" val="1152985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aramond" panose="02020404030301010803" pitchFamily="18" charset="0"/>
              </a:rPr>
              <a:t>Fair Housing Laws</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524000"/>
            <a:ext cx="8229600" cy="4525963"/>
          </a:xfrm>
        </p:spPr>
        <p:txBody>
          <a:bodyPr>
            <a:normAutofit lnSpcReduction="10000"/>
          </a:bodyPr>
          <a:lstStyle/>
          <a:p>
            <a:r>
              <a:rPr lang="en-US" dirty="0"/>
              <a:t>Housing </a:t>
            </a:r>
            <a:r>
              <a:rPr lang="en-US" dirty="0">
                <a:solidFill>
                  <a:srgbClr val="7030A0"/>
                </a:solidFill>
              </a:rPr>
              <a:t>choice</a:t>
            </a:r>
            <a:r>
              <a:rPr lang="en-US" dirty="0"/>
              <a:t> is key </a:t>
            </a:r>
            <a:r>
              <a:rPr lang="en-US" dirty="0" smtClean="0"/>
              <a:t>concept.</a:t>
            </a:r>
            <a:endParaRPr lang="en-US" dirty="0"/>
          </a:p>
          <a:p>
            <a:r>
              <a:rPr lang="en-US" dirty="0"/>
              <a:t>Connection between Fair Housing and Affordable </a:t>
            </a:r>
            <a:r>
              <a:rPr lang="en-US" dirty="0" smtClean="0"/>
              <a:t>Housing.</a:t>
            </a:r>
            <a:endParaRPr lang="en-US" dirty="0"/>
          </a:p>
          <a:p>
            <a:r>
              <a:rPr lang="en-US" dirty="0"/>
              <a:t>Low wealth families disproportionately people of color- </a:t>
            </a:r>
            <a:r>
              <a:rPr lang="en-US" dirty="0" smtClean="0"/>
              <a:t>race </a:t>
            </a:r>
            <a:r>
              <a:rPr lang="en-US" dirty="0"/>
              <a:t>and ethnicity are protected classes in Fair Housing Act, as is familial status (children in the family) and </a:t>
            </a:r>
            <a:r>
              <a:rPr lang="en-US" dirty="0" smtClean="0"/>
              <a:t>disability.</a:t>
            </a:r>
            <a:endParaRPr lang="en-US" dirty="0"/>
          </a:p>
          <a:p>
            <a:r>
              <a:rPr lang="en-US" dirty="0">
                <a:solidFill>
                  <a:srgbClr val="7030A0"/>
                </a:solidFill>
              </a:rPr>
              <a:t>Exclusionary land use practices </a:t>
            </a:r>
            <a:r>
              <a:rPr lang="en-US" dirty="0" smtClean="0">
                <a:solidFill>
                  <a:srgbClr val="7030A0"/>
                </a:solidFill>
              </a:rPr>
              <a:t>may create </a:t>
            </a:r>
            <a:r>
              <a:rPr lang="en-US" dirty="0">
                <a:solidFill>
                  <a:srgbClr val="7030A0"/>
                </a:solidFill>
              </a:rPr>
              <a:t>disparate impact </a:t>
            </a:r>
            <a:r>
              <a:rPr lang="en-US" dirty="0" smtClean="0">
                <a:solidFill>
                  <a:srgbClr val="7030A0"/>
                </a:solidFill>
              </a:rPr>
              <a:t>liability.</a:t>
            </a:r>
            <a:endParaRPr lang="en-US" dirty="0">
              <a:solidFill>
                <a:srgbClr val="7030A0"/>
              </a:solidFill>
            </a:endParaRPr>
          </a:p>
          <a:p>
            <a:endParaRPr lang="en-US" dirty="0"/>
          </a:p>
        </p:txBody>
      </p:sp>
    </p:spTree>
    <p:extLst>
      <p:ext uri="{BB962C8B-B14F-4D97-AF65-F5344CB8AC3E}">
        <p14:creationId xmlns:p14="http://schemas.microsoft.com/office/powerpoint/2010/main" val="33242801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b="1" dirty="0" smtClean="0">
                <a:solidFill>
                  <a:schemeClr val="tx2">
                    <a:lumMod val="75000"/>
                  </a:schemeClr>
                </a:solidFill>
                <a:latin typeface="Garamond" panose="02020404030301010803" pitchFamily="18" charset="0"/>
              </a:rPr>
              <a:t>Florida Fair Housing Act</a:t>
            </a:r>
            <a:br>
              <a:rPr lang="en-US" b="1" dirty="0" smtClean="0">
                <a:solidFill>
                  <a:schemeClr val="tx2">
                    <a:lumMod val="75000"/>
                  </a:schemeClr>
                </a:solidFill>
                <a:latin typeface="Garamond" panose="02020404030301010803" pitchFamily="18" charset="0"/>
              </a:rPr>
            </a:br>
            <a:r>
              <a:rPr lang="en-US" b="1" dirty="0" smtClean="0">
                <a:solidFill>
                  <a:schemeClr val="tx2">
                    <a:lumMod val="75000"/>
                  </a:schemeClr>
                </a:solidFill>
                <a:latin typeface="Garamond" panose="02020404030301010803" pitchFamily="18" charset="0"/>
              </a:rPr>
              <a:t>CH. 760.26</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457200" y="1676400"/>
            <a:ext cx="8229600" cy="4525963"/>
          </a:xfrm>
        </p:spPr>
        <p:txBody>
          <a:bodyPr>
            <a:normAutofit lnSpcReduction="10000"/>
          </a:bodyPr>
          <a:lstStyle/>
          <a:p>
            <a:r>
              <a:rPr lang="en-US" dirty="0"/>
              <a:t>Additional protection for affordable housing </a:t>
            </a:r>
            <a:r>
              <a:rPr lang="en-US" dirty="0" smtClean="0"/>
              <a:t>development.</a:t>
            </a:r>
            <a:endParaRPr lang="en-US" dirty="0"/>
          </a:p>
          <a:p>
            <a:r>
              <a:rPr lang="en-US" dirty="0"/>
              <a:t>Unlawful to discriminate in land use decisions based on the financing of the </a:t>
            </a:r>
            <a:r>
              <a:rPr lang="en-US" dirty="0" smtClean="0"/>
              <a:t>development.</a:t>
            </a:r>
            <a:endParaRPr lang="en-US" dirty="0"/>
          </a:p>
          <a:p>
            <a:r>
              <a:rPr lang="en-US" dirty="0">
                <a:solidFill>
                  <a:srgbClr val="7030A0"/>
                </a:solidFill>
              </a:rPr>
              <a:t>In plain English: L</a:t>
            </a:r>
            <a:r>
              <a:rPr lang="en-US" dirty="0" smtClean="0">
                <a:solidFill>
                  <a:srgbClr val="7030A0"/>
                </a:solidFill>
              </a:rPr>
              <a:t>ocal </a:t>
            </a:r>
            <a:r>
              <a:rPr lang="en-US" dirty="0">
                <a:solidFill>
                  <a:srgbClr val="7030A0"/>
                </a:solidFill>
              </a:rPr>
              <a:t>government is not permitted to deny development approval of an apartment complex that is affordable (tax credit development, for example) if it would have approved a market rate complex.</a:t>
            </a:r>
          </a:p>
          <a:p>
            <a:endParaRPr lang="en-US" dirty="0"/>
          </a:p>
        </p:txBody>
      </p:sp>
    </p:spTree>
    <p:extLst>
      <p:ext uri="{BB962C8B-B14F-4D97-AF65-F5344CB8AC3E}">
        <p14:creationId xmlns:p14="http://schemas.microsoft.com/office/powerpoint/2010/main" val="2997217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962900" cy="1177119"/>
          </a:xfrm>
        </p:spPr>
        <p:txBody>
          <a:bodyPr>
            <a:noAutofit/>
          </a:bodyPr>
          <a:lstStyle/>
          <a:p>
            <a:r>
              <a:rPr lang="en-US" sz="3600" b="1" dirty="0" smtClean="0">
                <a:solidFill>
                  <a:schemeClr val="tx2">
                    <a:lumMod val="75000"/>
                  </a:schemeClr>
                </a:solidFill>
                <a:latin typeface="Garamond" panose="02020404030301010803" pitchFamily="18" charset="0"/>
              </a:rPr>
              <a:t>More Tools for the Continuum of Housing Needs</a:t>
            </a:r>
            <a:endParaRPr lang="en-US" sz="3500"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346312" y="1600200"/>
            <a:ext cx="8229600" cy="4525963"/>
          </a:xfrm>
        </p:spPr>
        <p:txBody>
          <a:bodyPr>
            <a:normAutofit lnSpcReduction="10000"/>
          </a:bodyPr>
          <a:lstStyle/>
          <a:p>
            <a:r>
              <a:rPr lang="en-US" b="1" dirty="0" smtClean="0"/>
              <a:t>F.S. §125.379 </a:t>
            </a:r>
            <a:r>
              <a:rPr lang="en-US" b="1" dirty="0" smtClean="0">
                <a:solidFill>
                  <a:srgbClr val="7030A0"/>
                </a:solidFill>
              </a:rPr>
              <a:t>Surplus Lands for Affordable Housing</a:t>
            </a:r>
            <a:r>
              <a:rPr lang="en-US" b="1" dirty="0" smtClean="0"/>
              <a:t>. </a:t>
            </a:r>
            <a:r>
              <a:rPr lang="en-US" dirty="0" smtClean="0"/>
              <a:t>Mandates local </a:t>
            </a:r>
            <a:r>
              <a:rPr lang="en-US" dirty="0"/>
              <a:t>governments prepare an inventory of properties owned fee simple by the municipality and identify those properties that may be eligible for affordable housing </a:t>
            </a:r>
            <a:r>
              <a:rPr lang="en-US" dirty="0" smtClean="0"/>
              <a:t>development</a:t>
            </a:r>
          </a:p>
          <a:p>
            <a:r>
              <a:rPr lang="en-US" dirty="0" smtClean="0">
                <a:solidFill>
                  <a:srgbClr val="7030A0"/>
                </a:solidFill>
              </a:rPr>
              <a:t>Review How Impact Fees are assessed</a:t>
            </a:r>
            <a:r>
              <a:rPr lang="en-US" dirty="0" smtClean="0"/>
              <a:t>- based on unit or square foot? Same fee for 2,500 sq. ft. as for 500 </a:t>
            </a:r>
            <a:r>
              <a:rPr lang="en-US" dirty="0" err="1" smtClean="0"/>
              <a:t>sq.ft</a:t>
            </a:r>
            <a:r>
              <a:rPr lang="en-US" dirty="0" smtClean="0"/>
              <a:t>?</a:t>
            </a:r>
          </a:p>
          <a:p>
            <a:endParaRPr lang="en-US" dirty="0"/>
          </a:p>
        </p:txBody>
      </p:sp>
    </p:spTree>
    <p:extLst>
      <p:ext uri="{BB962C8B-B14F-4D97-AF65-F5344CB8AC3E}">
        <p14:creationId xmlns:p14="http://schemas.microsoft.com/office/powerpoint/2010/main" val="20070918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aramond" panose="02020404030301010803" pitchFamily="18" charset="0"/>
              </a:rPr>
              <a:t> “Takeaways”</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804677" y="1448345"/>
            <a:ext cx="8229600" cy="4525963"/>
          </a:xfrm>
        </p:spPr>
        <p:txBody>
          <a:bodyPr>
            <a:normAutofit fontScale="85000" lnSpcReduction="10000"/>
          </a:bodyPr>
          <a:lstStyle/>
          <a:p>
            <a:pPr marL="0" indent="0">
              <a:buNone/>
            </a:pPr>
            <a:r>
              <a:rPr lang="en-US" sz="2800" dirty="0" smtClean="0"/>
              <a:t>Local </a:t>
            </a:r>
            <a:r>
              <a:rPr lang="en-US" sz="2800" dirty="0"/>
              <a:t>government </a:t>
            </a:r>
            <a:r>
              <a:rPr lang="en-US" sz="2800" dirty="0" smtClean="0"/>
              <a:t>has a robust role in </a:t>
            </a:r>
            <a:r>
              <a:rPr lang="en-US" sz="2800" dirty="0"/>
              <a:t>producing and preserving affordable housing in </a:t>
            </a:r>
            <a:r>
              <a:rPr lang="en-US" sz="2800" dirty="0" smtClean="0"/>
              <a:t>Florida. </a:t>
            </a:r>
            <a:r>
              <a:rPr lang="en-US" sz="2800" dirty="0"/>
              <a:t> </a:t>
            </a:r>
            <a:r>
              <a:rPr lang="en-US" sz="2800" dirty="0" smtClean="0"/>
              <a:t>The two main functions are (1) </a:t>
            </a:r>
            <a:r>
              <a:rPr lang="en-US" sz="2800" dirty="0" smtClean="0">
                <a:solidFill>
                  <a:srgbClr val="7030A0"/>
                </a:solidFill>
              </a:rPr>
              <a:t>Planning;</a:t>
            </a:r>
            <a:r>
              <a:rPr lang="en-US" sz="2800" dirty="0" smtClean="0"/>
              <a:t> and (2) </a:t>
            </a:r>
            <a:r>
              <a:rPr lang="en-US" sz="2800" dirty="0" smtClean="0">
                <a:solidFill>
                  <a:srgbClr val="7030A0"/>
                </a:solidFill>
              </a:rPr>
              <a:t>Financing</a:t>
            </a:r>
          </a:p>
          <a:p>
            <a:pPr marL="0" indent="0">
              <a:buNone/>
            </a:pPr>
            <a:endParaRPr lang="en-US" sz="2800" dirty="0" smtClean="0"/>
          </a:p>
          <a:p>
            <a:pPr marL="0" indent="0">
              <a:buNone/>
            </a:pPr>
            <a:r>
              <a:rPr lang="en-US" sz="2800" dirty="0" smtClean="0"/>
              <a:t>Local Government is not in the business of building affordable housing, but it does have an obligation to ensure that it does whatever it can </a:t>
            </a:r>
            <a:r>
              <a:rPr lang="en-US" sz="2800" dirty="0" smtClean="0">
                <a:solidFill>
                  <a:srgbClr val="7030A0"/>
                </a:solidFill>
              </a:rPr>
              <a:t>to help the private sector to meet the need</a:t>
            </a:r>
            <a:r>
              <a:rPr lang="en-US" sz="2800" dirty="0" smtClean="0"/>
              <a:t>.</a:t>
            </a:r>
          </a:p>
          <a:p>
            <a:pPr marL="0" indent="0">
              <a:buNone/>
            </a:pPr>
            <a:endParaRPr lang="en-US" sz="2800" dirty="0" smtClean="0"/>
          </a:p>
          <a:p>
            <a:pPr marL="0" indent="0">
              <a:buNone/>
            </a:pPr>
            <a:r>
              <a:rPr lang="en-US" sz="2800" dirty="0" smtClean="0"/>
              <a:t>We have an excellent framework for providing affordable housing in Florida- the work to do now is to support planning staff and elected officials with information, best practices, and the importance of political will.</a:t>
            </a:r>
            <a:endParaRPr lang="en-US" sz="28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62" y="1295400"/>
            <a:ext cx="474315" cy="5915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16" y="2857500"/>
            <a:ext cx="474315" cy="5915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362" y="4266655"/>
            <a:ext cx="474315" cy="591594"/>
          </a:xfrm>
          <a:prstGeom prst="rect">
            <a:avLst/>
          </a:prstGeom>
        </p:spPr>
      </p:pic>
    </p:spTree>
    <p:extLst>
      <p:ext uri="{BB962C8B-B14F-4D97-AF65-F5344CB8AC3E}">
        <p14:creationId xmlns:p14="http://schemas.microsoft.com/office/powerpoint/2010/main" val="29501794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Thank you</a:t>
            </a:r>
            <a:endParaRPr lang="en-US" b="1" dirty="0">
              <a:solidFill>
                <a:srgbClr val="002060"/>
              </a:solidFill>
            </a:endParaRPr>
          </a:p>
        </p:txBody>
      </p:sp>
      <p:sp>
        <p:nvSpPr>
          <p:cNvPr id="3" name="Content Placeholder 2"/>
          <p:cNvSpPr>
            <a:spLocks noGrp="1"/>
          </p:cNvSpPr>
          <p:nvPr>
            <p:ph idx="1"/>
          </p:nvPr>
        </p:nvSpPr>
        <p:spPr/>
        <p:txBody>
          <a:bodyPr>
            <a:normAutofit lnSpcReduction="10000"/>
          </a:bodyPr>
          <a:lstStyle/>
          <a:p>
            <a:r>
              <a:rPr lang="en-US" dirty="0" smtClean="0"/>
              <a:t>The Florida Housing Coalition is a statewide nonprofit that provides training and technical assistance to government and their nonprofit partners through the Catalyst Program for Training and Technical Assistance administered by the FHFC and Homeless Training and TA under contract with DEO.</a:t>
            </a:r>
          </a:p>
          <a:p>
            <a:r>
              <a:rPr lang="en-US" dirty="0" smtClean="0"/>
              <a:t>Contact </a:t>
            </a:r>
            <a:r>
              <a:rPr lang="en-US" dirty="0" smtClean="0">
                <a:hlinkClick r:id="rId2"/>
              </a:rPr>
              <a:t>ross@flhousing.org</a:t>
            </a:r>
            <a:r>
              <a:rPr lang="en-US" dirty="0" smtClean="0"/>
              <a:t> for more information.  We can help you!</a:t>
            </a:r>
            <a:endParaRPr lang="en-US" dirty="0"/>
          </a:p>
        </p:txBody>
      </p:sp>
    </p:spTree>
    <p:extLst>
      <p:ext uri="{BB962C8B-B14F-4D97-AF65-F5344CB8AC3E}">
        <p14:creationId xmlns:p14="http://schemas.microsoft.com/office/powerpoint/2010/main" val="421744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schemeClr>
                </a:solidFill>
                <a:latin typeface="Garamond" panose="02020404030301010803" pitchFamily="18" charset="0"/>
              </a:rPr>
              <a:t>How is Housing Made Affordable?</a:t>
            </a:r>
            <a:br>
              <a:rPr lang="en-US" b="1" dirty="0" smtClean="0">
                <a:solidFill>
                  <a:schemeClr val="tx2">
                    <a:lumMod val="75000"/>
                  </a:schemeClr>
                </a:solidFill>
                <a:latin typeface="Garamond" panose="02020404030301010803" pitchFamily="18" charset="0"/>
              </a:rPr>
            </a:br>
            <a:r>
              <a:rPr lang="en-US" b="1" dirty="0" smtClean="0">
                <a:solidFill>
                  <a:schemeClr val="tx2">
                    <a:lumMod val="75000"/>
                  </a:schemeClr>
                </a:solidFill>
                <a:latin typeface="Garamond" panose="02020404030301010803" pitchFamily="18" charset="0"/>
              </a:rPr>
              <a:t>Government Resources</a:t>
            </a:r>
            <a:endParaRPr lang="en-US"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685800" y="1857375"/>
            <a:ext cx="4778542" cy="762000"/>
          </a:xfrm>
        </p:spPr>
        <p:txBody>
          <a:bodyPr>
            <a:normAutofit fontScale="25000" lnSpcReduction="20000"/>
          </a:bodyPr>
          <a:lstStyle/>
          <a:p>
            <a:r>
              <a:rPr lang="en-US" sz="12800" b="1" dirty="0" smtClean="0"/>
              <a:t>Land Use Planning/Permitting </a:t>
            </a:r>
          </a:p>
          <a:p>
            <a:endParaRPr lang="en-US" sz="12800" b="1" dirty="0" smtClean="0"/>
          </a:p>
          <a:p>
            <a:r>
              <a:rPr lang="en-US" sz="12800" b="1" dirty="0" smtClean="0"/>
              <a:t>Z</a:t>
            </a:r>
            <a:r>
              <a:rPr lang="en-US" sz="9600" b="1" dirty="0" smtClean="0">
                <a:solidFill>
                  <a:prstClr val="black"/>
                </a:solidFill>
              </a:rPr>
              <a:t>oning </a:t>
            </a:r>
            <a:r>
              <a:rPr lang="en-US" sz="9600" b="1" dirty="0">
                <a:solidFill>
                  <a:prstClr val="black"/>
                </a:solidFill>
              </a:rPr>
              <a:t>codes can </a:t>
            </a:r>
            <a:r>
              <a:rPr lang="en-US" sz="11200" b="1" dirty="0">
                <a:solidFill>
                  <a:srgbClr val="7030A0"/>
                </a:solidFill>
              </a:rPr>
              <a:t>Break</a:t>
            </a:r>
            <a:r>
              <a:rPr lang="en-US" sz="11200" b="1" dirty="0">
                <a:solidFill>
                  <a:prstClr val="black"/>
                </a:solidFill>
              </a:rPr>
              <a:t> or </a:t>
            </a:r>
            <a:r>
              <a:rPr lang="en-US" sz="11200" b="1" dirty="0">
                <a:solidFill>
                  <a:srgbClr val="7030A0"/>
                </a:solidFill>
              </a:rPr>
              <a:t>Make</a:t>
            </a:r>
            <a:r>
              <a:rPr lang="en-US" sz="11200" b="1" dirty="0">
                <a:solidFill>
                  <a:prstClr val="black"/>
                </a:solidFill>
              </a:rPr>
              <a:t> </a:t>
            </a:r>
            <a:r>
              <a:rPr lang="en-US" sz="9600" b="1" dirty="0">
                <a:solidFill>
                  <a:prstClr val="black"/>
                </a:solidFill>
              </a:rPr>
              <a:t>affordable housing</a:t>
            </a:r>
            <a:r>
              <a:rPr lang="en-US" sz="9600" dirty="0">
                <a:solidFill>
                  <a:prstClr val="black"/>
                </a:solidFill>
              </a:rPr>
              <a:t>.</a:t>
            </a:r>
          </a:p>
          <a:p>
            <a:pPr lvl="0"/>
            <a:endParaRPr lang="en-US" sz="12800" b="1" dirty="0" smtClean="0"/>
          </a:p>
          <a:p>
            <a:pPr lvl="0"/>
            <a:endParaRPr lang="en-US" dirty="0"/>
          </a:p>
          <a:p>
            <a:pPr marL="0" lvl="0" indent="0">
              <a:buNone/>
            </a:pPr>
            <a:endParaRPr lang="en-US" dirty="0" smtClean="0"/>
          </a:p>
          <a:p>
            <a:endParaRPr lang="en-US" dirty="0"/>
          </a:p>
        </p:txBody>
      </p:sp>
      <p:sp>
        <p:nvSpPr>
          <p:cNvPr id="5" name="TextBox 4"/>
          <p:cNvSpPr txBox="1"/>
          <p:nvPr/>
        </p:nvSpPr>
        <p:spPr>
          <a:xfrm>
            <a:off x="533400" y="3528724"/>
            <a:ext cx="6419723" cy="1569660"/>
          </a:xfrm>
          <a:prstGeom prst="rect">
            <a:avLst/>
          </a:prstGeom>
          <a:noFill/>
        </p:spPr>
        <p:txBody>
          <a:bodyPr wrap="square" rtlCol="0">
            <a:spAutoFit/>
          </a:bodyPr>
          <a:lstStyle/>
          <a:p>
            <a:pPr marL="285750" indent="-285750">
              <a:buFont typeface="Arial" panose="020B0604020202020204" pitchFamily="34" charset="0"/>
              <a:buChar char="•"/>
            </a:pPr>
            <a:endParaRPr lang="en-US" sz="3200" b="1" dirty="0" smtClean="0"/>
          </a:p>
          <a:p>
            <a:pPr marL="285750" indent="-285750">
              <a:buFont typeface="Arial" panose="020B0604020202020204" pitchFamily="34" charset="0"/>
              <a:buChar char="•"/>
            </a:pPr>
            <a:endParaRPr lang="en-US" sz="3200" b="1" dirty="0"/>
          </a:p>
          <a:p>
            <a:pPr marL="285750" indent="-285750">
              <a:buFont typeface="Arial" panose="020B0604020202020204" pitchFamily="34" charset="0"/>
              <a:buChar char="•"/>
            </a:pPr>
            <a:r>
              <a:rPr lang="en-US" sz="3200" b="1" dirty="0" smtClean="0"/>
              <a:t>Financing/ </a:t>
            </a:r>
            <a:r>
              <a:rPr lang="en-US" sz="3200" b="1" dirty="0" smtClean="0">
                <a:solidFill>
                  <a:srgbClr val="7030A0"/>
                </a:solidFill>
              </a:rPr>
              <a:t>Long Term Affordability</a:t>
            </a:r>
            <a:endParaRPr lang="en-US" sz="3200" b="1" dirty="0">
              <a:solidFill>
                <a:srgbClr val="7030A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45" y="1807921"/>
            <a:ext cx="2684040" cy="16229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9922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1295400"/>
          </a:xfrm>
        </p:spPr>
        <p:txBody>
          <a:bodyPr>
            <a:noAutofit/>
          </a:bodyPr>
          <a:lstStyle/>
          <a:p>
            <a:r>
              <a:rPr lang="en-US" sz="4000" b="1" dirty="0">
                <a:solidFill>
                  <a:schemeClr val="tx2">
                    <a:lumMod val="75000"/>
                  </a:schemeClr>
                </a:solidFill>
                <a:latin typeface="Garamond" panose="02020404030301010803" pitchFamily="18" charset="0"/>
              </a:rPr>
              <a:t/>
            </a:r>
            <a:br>
              <a:rPr lang="en-US" sz="4000" b="1" dirty="0">
                <a:solidFill>
                  <a:schemeClr val="tx2">
                    <a:lumMod val="75000"/>
                  </a:schemeClr>
                </a:solidFill>
                <a:latin typeface="Garamond" panose="02020404030301010803" pitchFamily="18" charset="0"/>
              </a:rPr>
            </a:br>
            <a:r>
              <a:rPr lang="en-US" sz="4000" b="1" dirty="0">
                <a:solidFill>
                  <a:schemeClr val="tx2">
                    <a:lumMod val="75000"/>
                  </a:schemeClr>
                </a:solidFill>
                <a:latin typeface="Garamond" panose="02020404030301010803" pitchFamily="18" charset="0"/>
              </a:rPr>
              <a:t>Examples that </a:t>
            </a:r>
            <a:r>
              <a:rPr lang="en-US" sz="4000" b="1" dirty="0" smtClean="0">
                <a:solidFill>
                  <a:schemeClr val="tx2">
                    <a:lumMod val="75000"/>
                  </a:schemeClr>
                </a:solidFill>
                <a:latin typeface="Garamond" panose="02020404030301010803" pitchFamily="18" charset="0"/>
              </a:rPr>
              <a:t>Promote </a:t>
            </a:r>
            <a:r>
              <a:rPr lang="en-US" sz="4000" b="1" dirty="0">
                <a:solidFill>
                  <a:schemeClr val="tx2">
                    <a:lumMod val="75000"/>
                  </a:schemeClr>
                </a:solidFill>
                <a:latin typeface="Garamond" panose="02020404030301010803" pitchFamily="18" charset="0"/>
              </a:rPr>
              <a:t/>
            </a:r>
            <a:br>
              <a:rPr lang="en-US" sz="4000" b="1" dirty="0">
                <a:solidFill>
                  <a:schemeClr val="tx2">
                    <a:lumMod val="75000"/>
                  </a:schemeClr>
                </a:solidFill>
                <a:latin typeface="Garamond" panose="02020404030301010803" pitchFamily="18" charset="0"/>
              </a:rPr>
            </a:br>
            <a:r>
              <a:rPr lang="en-US" sz="4000" b="1" dirty="0">
                <a:solidFill>
                  <a:schemeClr val="tx2">
                    <a:lumMod val="75000"/>
                  </a:schemeClr>
                </a:solidFill>
                <a:latin typeface="Garamond" panose="02020404030301010803" pitchFamily="18" charset="0"/>
              </a:rPr>
              <a:t>Affordable Housing</a:t>
            </a:r>
            <a:r>
              <a:rPr lang="en-US" sz="4000" b="1" dirty="0" smtClean="0">
                <a:solidFill>
                  <a:schemeClr val="tx2">
                    <a:lumMod val="75000"/>
                  </a:schemeClr>
                </a:solidFill>
                <a:latin typeface="Garamond" panose="02020404030301010803" pitchFamily="18" charset="0"/>
              </a:rPr>
              <a:t/>
            </a:r>
            <a:br>
              <a:rPr lang="en-US" sz="4000" b="1" dirty="0" smtClean="0">
                <a:solidFill>
                  <a:schemeClr val="tx2">
                    <a:lumMod val="75000"/>
                  </a:schemeClr>
                </a:solidFill>
                <a:latin typeface="Garamond" panose="02020404030301010803" pitchFamily="18" charset="0"/>
              </a:rPr>
            </a:br>
            <a:endParaRPr lang="en-US" sz="4000" b="1" dirty="0">
              <a:solidFill>
                <a:schemeClr val="tx2">
                  <a:lumMod val="75000"/>
                </a:schemeClr>
              </a:solidFill>
              <a:latin typeface="Garamond" panose="02020404030301010803" pitchFamily="18" charset="0"/>
            </a:endParaRPr>
          </a:p>
        </p:txBody>
      </p:sp>
      <p:sp>
        <p:nvSpPr>
          <p:cNvPr id="3" name="Content Placeholder 2"/>
          <p:cNvSpPr>
            <a:spLocks noGrp="1"/>
          </p:cNvSpPr>
          <p:nvPr>
            <p:ph idx="1"/>
          </p:nvPr>
        </p:nvSpPr>
        <p:spPr>
          <a:xfrm>
            <a:off x="762000" y="2057400"/>
            <a:ext cx="8229600" cy="4906963"/>
          </a:xfrm>
        </p:spPr>
        <p:txBody>
          <a:bodyPr/>
          <a:lstStyle/>
          <a:p>
            <a:pPr lvl="0"/>
            <a:r>
              <a:rPr lang="en-US" dirty="0" smtClean="0"/>
              <a:t>Inclusionary housing policies and linkage fees</a:t>
            </a:r>
          </a:p>
          <a:p>
            <a:pPr lvl="0"/>
            <a:r>
              <a:rPr lang="en-US" dirty="0" smtClean="0"/>
              <a:t>Flexibility--Permitting smaller units, mixed use properties, avoiding regressive impact fees</a:t>
            </a:r>
          </a:p>
          <a:p>
            <a:pPr lvl="0"/>
            <a:r>
              <a:rPr lang="en-US" dirty="0" smtClean="0"/>
              <a:t>Permitting ADUs in all residential zones</a:t>
            </a:r>
          </a:p>
          <a:p>
            <a:pPr lvl="0"/>
            <a:r>
              <a:rPr lang="en-US" dirty="0" smtClean="0"/>
              <a:t>Supporting mission- based organizations; CLTs</a:t>
            </a:r>
          </a:p>
          <a:p>
            <a:pPr marL="0" lvl="0" indent="0">
              <a:buNone/>
            </a:pPr>
            <a:r>
              <a:rPr lang="en-US" sz="3600" b="1" dirty="0" smtClean="0">
                <a:solidFill>
                  <a:srgbClr val="7030A0"/>
                </a:solidFill>
              </a:rPr>
              <a:t>Political will is key: Embracing affordable housing as a community asset</a:t>
            </a:r>
          </a:p>
          <a:p>
            <a:pPr marL="0" lvl="0" indent="0">
              <a:buNone/>
            </a:pPr>
            <a:endParaRPr lang="en-US" sz="3600" b="1" dirty="0"/>
          </a:p>
        </p:txBody>
      </p:sp>
    </p:spTree>
    <p:extLst>
      <p:ext uri="{BB962C8B-B14F-4D97-AF65-F5344CB8AC3E}">
        <p14:creationId xmlns:p14="http://schemas.microsoft.com/office/powerpoint/2010/main" val="34084481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1143000" y="304800"/>
            <a:ext cx="685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4000" b="1" dirty="0">
                <a:solidFill>
                  <a:srgbClr val="002060"/>
                </a:solidFill>
                <a:latin typeface="Garamond" pitchFamily="18" charset="0"/>
              </a:rPr>
              <a:t>The Bungalows</a:t>
            </a:r>
          </a:p>
          <a:p>
            <a:pPr algn="ctr" eaLnBrk="0" fontAlgn="base" hangingPunct="0">
              <a:spcBef>
                <a:spcPct val="0"/>
              </a:spcBef>
              <a:spcAft>
                <a:spcPct val="0"/>
              </a:spcAft>
            </a:pPr>
            <a:r>
              <a:rPr lang="en-US" sz="4000" b="1" dirty="0">
                <a:solidFill>
                  <a:srgbClr val="002060"/>
                </a:solidFill>
                <a:latin typeface="Garamond" pitchFamily="18" charset="0"/>
              </a:rPr>
              <a:t>Davidson, NC</a:t>
            </a:r>
          </a:p>
        </p:txBody>
      </p:sp>
      <p:pic>
        <p:nvPicPr>
          <p:cNvPr id="389123" name="Picture 3" descr="davidson bung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1151" y="1588169"/>
            <a:ext cx="6495049" cy="43300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007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ChangeArrowheads="1"/>
          </p:cNvSpPr>
          <p:nvPr/>
        </p:nvSpPr>
        <p:spPr bwMode="auto">
          <a:xfrm>
            <a:off x="1143000" y="304800"/>
            <a:ext cx="685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sz="4000" b="1" dirty="0">
                <a:solidFill>
                  <a:srgbClr val="002060"/>
                </a:solidFill>
                <a:latin typeface="Garamond" pitchFamily="18" charset="0"/>
              </a:rPr>
              <a:t>The Bungalows</a:t>
            </a:r>
          </a:p>
          <a:p>
            <a:pPr algn="ctr" eaLnBrk="0" fontAlgn="base" hangingPunct="0">
              <a:spcBef>
                <a:spcPct val="0"/>
              </a:spcBef>
              <a:spcAft>
                <a:spcPct val="0"/>
              </a:spcAft>
            </a:pPr>
            <a:r>
              <a:rPr lang="en-US" sz="4000" b="1" dirty="0">
                <a:solidFill>
                  <a:srgbClr val="002060"/>
                </a:solidFill>
                <a:latin typeface="Garamond" pitchFamily="18" charset="0"/>
              </a:rPr>
              <a:t>Davidson, NC</a:t>
            </a:r>
          </a:p>
        </p:txBody>
      </p:sp>
      <p:pic>
        <p:nvPicPr>
          <p:cNvPr id="2" name="Picture 1"/>
          <p:cNvPicPr>
            <a:picLocks noChangeAspect="1"/>
          </p:cNvPicPr>
          <p:nvPr/>
        </p:nvPicPr>
        <p:blipFill rotWithShape="1">
          <a:blip r:embed="rId3">
            <a:lum bright="20000" contrast="20000"/>
          </a:blip>
          <a:srcRect t="9795" b="23594"/>
          <a:stretch/>
        </p:blipFill>
        <p:spPr>
          <a:xfrm>
            <a:off x="838200" y="1628239"/>
            <a:ext cx="7888514" cy="39343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209337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schemeClr>
                </a:solidFill>
                <a:latin typeface="Garamond" panose="02020404030301010803" pitchFamily="18" charset="0"/>
              </a:rPr>
              <a:t>Mixed Use and Mixed Income</a:t>
            </a:r>
            <a:endParaRPr lang="en-US" b="1" dirty="0">
              <a:solidFill>
                <a:schemeClr val="tx2">
                  <a:lumMod val="75000"/>
                </a:schemeClr>
              </a:solidFill>
              <a:latin typeface="Garamond" panose="02020404030301010803" pitchFamily="18" charset="0"/>
            </a:endParaRPr>
          </a:p>
        </p:txBody>
      </p:sp>
      <p:pic>
        <p:nvPicPr>
          <p:cNvPr id="4" name="Content Placeholder 3"/>
          <p:cNvPicPr>
            <a:picLocks noGrp="1" noChangeAspect="1"/>
          </p:cNvPicPr>
          <p:nvPr>
            <p:ph idx="1"/>
          </p:nvPr>
        </p:nvPicPr>
        <p:blipFill rotWithShape="1">
          <a:blip r:embed="rId3"/>
          <a:srcRect l="5970" t="14815" r="14925" b="5556"/>
          <a:stretch/>
        </p:blipFill>
        <p:spPr>
          <a:xfrm>
            <a:off x="1562100" y="1417638"/>
            <a:ext cx="6019800" cy="488398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94894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1676400"/>
            <a:ext cx="6199907" cy="452618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2" name="Title 1"/>
          <p:cNvSpPr>
            <a:spLocks noGrp="1"/>
          </p:cNvSpPr>
          <p:nvPr>
            <p:ph type="title"/>
          </p:nvPr>
        </p:nvSpPr>
        <p:spPr>
          <a:xfrm>
            <a:off x="356753" y="381000"/>
            <a:ext cx="8229600" cy="1143000"/>
          </a:xfrm>
        </p:spPr>
        <p:txBody>
          <a:bodyPr/>
          <a:lstStyle/>
          <a:p>
            <a:pPr algn="l"/>
            <a:r>
              <a:rPr lang="en-US" dirty="0" smtClean="0"/>
              <a:t>		 </a:t>
            </a:r>
            <a:r>
              <a:rPr lang="en-US" b="1" dirty="0" smtClean="0">
                <a:solidFill>
                  <a:srgbClr val="002060"/>
                </a:solidFill>
                <a:latin typeface="Garamond" panose="02020404030301010803" pitchFamily="18" charset="0"/>
              </a:rPr>
              <a:t>Attached Housing</a:t>
            </a:r>
            <a:endParaRPr lang="en-US"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582607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5183</TotalTime>
  <Words>1258</Words>
  <Application>Microsoft Office PowerPoint</Application>
  <PresentationFormat>On-screen Show (4:3)</PresentationFormat>
  <Paragraphs>134</Paragraphs>
  <Slides>35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Garamond</vt:lpstr>
      <vt:lpstr>Office Theme</vt:lpstr>
      <vt:lpstr>PowerPoint Presentation</vt:lpstr>
      <vt:lpstr>State Law</vt:lpstr>
      <vt:lpstr>The Housing Element of the Comprehensive Plan </vt:lpstr>
      <vt:lpstr>How is Housing Made Affordable? Government Resources</vt:lpstr>
      <vt:lpstr> Examples that Promote  Affordable Housing </vt:lpstr>
      <vt:lpstr>PowerPoint Presentation</vt:lpstr>
      <vt:lpstr>PowerPoint Presentation</vt:lpstr>
      <vt:lpstr>Mixed Use and Mixed Income</vt:lpstr>
      <vt:lpstr>   Attached Housing</vt:lpstr>
      <vt:lpstr>Triplex architecturally similar to single-family homes on the street</vt:lpstr>
      <vt:lpstr>Accessory Dwelling Units</vt:lpstr>
      <vt:lpstr>Accessory Dwelling Units</vt:lpstr>
      <vt:lpstr> Land Use Planning that Promotes Affordable Housing</vt:lpstr>
      <vt:lpstr>Supported in State Statute – Inclusionary Zoning</vt:lpstr>
      <vt:lpstr>Role of Local Government</vt:lpstr>
      <vt:lpstr>Inclusionary Housing</vt:lpstr>
      <vt:lpstr>Principle of New Urbanism </vt:lpstr>
      <vt:lpstr> Seaside, Florida  The “employee cottages”- would become homes for millionaires </vt:lpstr>
      <vt:lpstr>PowerPoint Presentation</vt:lpstr>
      <vt:lpstr>PowerPoint Presentation</vt:lpstr>
      <vt:lpstr>Inclusionary Housing-flexibility</vt:lpstr>
      <vt:lpstr>Inclusionary Housing Best Practices</vt:lpstr>
      <vt:lpstr>Community Land Trusts</vt:lpstr>
      <vt:lpstr>Micro Housing/Tiny Homes   Pocket Neighborhood Zoning</vt:lpstr>
      <vt:lpstr>Pocket Neighborhood Accommodate Tiny Homes and Co-housing</vt:lpstr>
      <vt:lpstr>Linkage Fee Ordinances</vt:lpstr>
      <vt:lpstr>Financing &amp; Affordability </vt:lpstr>
      <vt:lpstr>Low Income Housing Tax Credits  (LIHTC)</vt:lpstr>
      <vt:lpstr>Florida’s Dedicated Revenue Source</vt:lpstr>
      <vt:lpstr>Sadowski  Coalition</vt:lpstr>
      <vt:lpstr>Fair Housing Laws</vt:lpstr>
      <vt:lpstr>Florida Fair Housing Act CH. 760.26</vt:lpstr>
      <vt:lpstr>More Tools for the Continuum of Housing Needs</vt:lpstr>
      <vt:lpstr> “Takeaways”</vt:lpstr>
      <vt:lpstr>Thank you</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Ross</dc:creator>
  <cp:lastModifiedBy>Jaimie Ross</cp:lastModifiedBy>
  <cp:revision>108</cp:revision>
  <cp:lastPrinted>2012-05-07T13:48:18Z</cp:lastPrinted>
  <dcterms:created xsi:type="dcterms:W3CDTF">2012-05-06T00:21:41Z</dcterms:created>
  <dcterms:modified xsi:type="dcterms:W3CDTF">2016-03-11T04:10:10Z</dcterms:modified>
</cp:coreProperties>
</file>